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3" r:id="rId15"/>
    <p:sldId id="274" r:id="rId16"/>
    <p:sldId id="268" r:id="rId17"/>
    <p:sldId id="270" r:id="rId18"/>
    <p:sldId id="271" r:id="rId19"/>
    <p:sldId id="272" r:id="rId20"/>
    <p:sldId id="275" r:id="rId21"/>
    <p:sldId id="277" r:id="rId22"/>
    <p:sldId id="278" r:id="rId23"/>
    <p:sldId id="302" r:id="rId24"/>
    <p:sldId id="303" r:id="rId25"/>
    <p:sldId id="279" r:id="rId26"/>
    <p:sldId id="280" r:id="rId27"/>
    <p:sldId id="281" r:id="rId28"/>
    <p:sldId id="282" r:id="rId29"/>
    <p:sldId id="283" r:id="rId30"/>
    <p:sldId id="284" r:id="rId31"/>
    <p:sldId id="285" r:id="rId32"/>
    <p:sldId id="289" r:id="rId33"/>
    <p:sldId id="286" r:id="rId34"/>
    <p:sldId id="287" r:id="rId35"/>
    <p:sldId id="288" r:id="rId36"/>
    <p:sldId id="290" r:id="rId37"/>
    <p:sldId id="291" r:id="rId38"/>
    <p:sldId id="292" r:id="rId39"/>
    <p:sldId id="293" r:id="rId40"/>
    <p:sldId id="294" r:id="rId41"/>
    <p:sldId id="295" r:id="rId42"/>
    <p:sldId id="299" r:id="rId43"/>
    <p:sldId id="296" r:id="rId44"/>
    <p:sldId id="297" r:id="rId45"/>
    <p:sldId id="298" r:id="rId46"/>
    <p:sldId id="301" r:id="rId47"/>
    <p:sldId id="300" r:id="rId48"/>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61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10ACCF1-3B7F-4DDA-839E-34F1F1F39B11}" type="datetimeFigureOut">
              <a:rPr lang="es-MX" smtClean="0"/>
              <a:pPr/>
              <a:t>07/10/2013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8038874-4F7A-436B-AA72-CA72E6D72051}"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0ACCF1-3B7F-4DDA-839E-34F1F1F39B11}" type="datetimeFigureOut">
              <a:rPr lang="es-MX" smtClean="0"/>
              <a:pPr/>
              <a:t>07/10/2013</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038874-4F7A-436B-AA72-CA72E6D72051}"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noticiasdealava.com/ediciones/2006/03/10/sociedad/alava/fotos/1826455.jpg"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8.jpeg"/><Relationship Id="rId4" Type="http://schemas.openxmlformats.org/officeDocument/2006/relationships/hyperlink" Target="http://www.redasociativa.org/elinsurgente/ficheros/Nico.%20Iraq.%20Guerra%20sucia.jpg"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1428728" y="2857496"/>
            <a:ext cx="6400800" cy="3495684"/>
          </a:xfrm>
          <a:solidFill>
            <a:schemeClr val="accent4">
              <a:lumMod val="40000"/>
              <a:lumOff val="60000"/>
            </a:schemeClr>
          </a:solidFill>
        </p:spPr>
        <p:txBody>
          <a:bodyPr/>
          <a:lstStyle/>
          <a:p>
            <a:r>
              <a:rPr lang="es-MX" b="1" dirty="0">
                <a:solidFill>
                  <a:schemeClr val="tx1"/>
                </a:solidFill>
              </a:rPr>
              <a:t>Mesa de Trabajo: Prevención de la violencia en las escuelas</a:t>
            </a:r>
            <a:endParaRPr lang="es-MX" dirty="0">
              <a:solidFill>
                <a:schemeClr val="tx1"/>
              </a:solidFill>
            </a:endParaRPr>
          </a:p>
          <a:p>
            <a:endParaRPr lang="es-MX" dirty="0" smtClean="0"/>
          </a:p>
          <a:p>
            <a:r>
              <a:rPr lang="es-MX" dirty="0">
                <a:solidFill>
                  <a:schemeClr val="tx1"/>
                </a:solidFill>
              </a:rPr>
              <a:t>m</a:t>
            </a:r>
            <a:r>
              <a:rPr lang="es-MX" dirty="0" smtClean="0">
                <a:solidFill>
                  <a:schemeClr val="tx1"/>
                </a:solidFill>
              </a:rPr>
              <a:t>alú valenzuela y gómez gallardo</a:t>
            </a:r>
            <a:endParaRPr lang="es-MX" dirty="0">
              <a:solidFill>
                <a:schemeClr val="tx1"/>
              </a:solidFill>
            </a:endParaRPr>
          </a:p>
        </p:txBody>
      </p:sp>
      <p:pic>
        <p:nvPicPr>
          <p:cNvPr id="4" name="3 Imagen" descr="C:\Users\ccastelang.CONAPRED\AppData\Local\Microsoft\Windows\Temporary Internet Files\Content.Outlook\BL3O9PGX\banner_CAF.jpg"/>
          <p:cNvPicPr/>
          <p:nvPr/>
        </p:nvPicPr>
        <p:blipFill>
          <a:blip r:embed="rId2">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642910" y="571480"/>
            <a:ext cx="8001056" cy="1500198"/>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357188" y="857250"/>
            <a:ext cx="4286250" cy="5343525"/>
          </a:xfrm>
          <a:prstGeom prst="rect">
            <a:avLst/>
          </a:prstGeom>
          <a:noFill/>
          <a:ln w="9525">
            <a:noFill/>
            <a:miter lim="800000"/>
            <a:headEnd/>
            <a:tailEnd/>
          </a:ln>
        </p:spPr>
        <p:txBody>
          <a:bodyPr/>
          <a:lstStyle/>
          <a:p>
            <a:pPr marL="342900" indent="-342900">
              <a:lnSpc>
                <a:spcPct val="80000"/>
              </a:lnSpc>
            </a:pPr>
            <a:r>
              <a:rPr lang="es-ES" sz="2200" b="1" dirty="0"/>
              <a:t>Violencia Directa:</a:t>
            </a:r>
            <a:r>
              <a:rPr lang="es-ES" sz="2200" dirty="0"/>
              <a:t> </a:t>
            </a:r>
          </a:p>
          <a:p>
            <a:pPr marL="342900" indent="-342900">
              <a:lnSpc>
                <a:spcPct val="80000"/>
              </a:lnSpc>
            </a:pPr>
            <a:endParaRPr lang="es-ES" sz="2200" dirty="0"/>
          </a:p>
          <a:p>
            <a:pPr marL="342900" indent="-342900">
              <a:lnSpc>
                <a:spcPct val="80000"/>
              </a:lnSpc>
              <a:buFont typeface="Times" pitchFamily="18" charset="0"/>
              <a:buChar char="•"/>
            </a:pPr>
            <a:r>
              <a:rPr lang="es-ES" sz="2000" dirty="0"/>
              <a:t>Visible, comprobable y tangible</a:t>
            </a:r>
          </a:p>
          <a:p>
            <a:pPr marL="342900" indent="-342900">
              <a:lnSpc>
                <a:spcPct val="80000"/>
              </a:lnSpc>
              <a:buFont typeface="Times" pitchFamily="18" charset="0"/>
              <a:buChar char="•"/>
            </a:pPr>
            <a:r>
              <a:rPr lang="es-ES" sz="2000" dirty="0"/>
              <a:t>Reacción destructiva, ligada a: odio, frustración, apatía o impotencia</a:t>
            </a:r>
          </a:p>
          <a:p>
            <a:pPr marL="342900" indent="-342900">
              <a:lnSpc>
                <a:spcPct val="80000"/>
              </a:lnSpc>
            </a:pPr>
            <a:endParaRPr lang="es-ES" sz="2000" i="1" dirty="0"/>
          </a:p>
          <a:p>
            <a:pPr marL="342900" indent="-342900">
              <a:lnSpc>
                <a:spcPct val="80000"/>
              </a:lnSpc>
            </a:pPr>
            <a:r>
              <a:rPr lang="es-ES" sz="2000" i="1" dirty="0"/>
              <a:t>Violencia directa es causada por violencia cultural </a:t>
            </a:r>
            <a:r>
              <a:rPr lang="es-ES" sz="2000" dirty="0"/>
              <a:t>y </a:t>
            </a:r>
            <a:r>
              <a:rPr lang="es-ES" sz="2000" i="1" dirty="0"/>
              <a:t>estructural</a:t>
            </a:r>
          </a:p>
          <a:p>
            <a:pPr marL="342900" indent="-342900">
              <a:lnSpc>
                <a:spcPct val="80000"/>
              </a:lnSpc>
            </a:pPr>
            <a:endParaRPr lang="es-ES" sz="2000" i="1" dirty="0"/>
          </a:p>
          <a:p>
            <a:pPr marL="342900" indent="-342900">
              <a:lnSpc>
                <a:spcPct val="80000"/>
              </a:lnSpc>
            </a:pPr>
            <a:r>
              <a:rPr lang="es-ES" sz="2200" b="1" dirty="0"/>
              <a:t>Violencia</a:t>
            </a:r>
            <a:r>
              <a:rPr lang="es-ES" sz="2200" b="1" dirty="0">
                <a:solidFill>
                  <a:schemeClr val="bg1"/>
                </a:solidFill>
              </a:rPr>
              <a:t> </a:t>
            </a:r>
            <a:r>
              <a:rPr lang="es-ES" sz="2200" b="1" dirty="0"/>
              <a:t>estructural:</a:t>
            </a:r>
          </a:p>
          <a:p>
            <a:pPr marL="342900" indent="-342900">
              <a:lnSpc>
                <a:spcPct val="80000"/>
              </a:lnSpc>
            </a:pPr>
            <a:r>
              <a:rPr lang="es-ES" sz="2200" dirty="0"/>
              <a:t>	</a:t>
            </a:r>
          </a:p>
          <a:p>
            <a:pPr marL="342900" indent="-342900">
              <a:lnSpc>
                <a:spcPct val="80000"/>
              </a:lnSpc>
            </a:pPr>
            <a:r>
              <a:rPr lang="es-ES" sz="2000" dirty="0"/>
              <a:t>     Se observa a través de sus consecuencias: La desigualdad, la pobreza, el hambre, las epidemias</a:t>
            </a:r>
            <a:r>
              <a:rPr lang="es-ES" sz="2000" dirty="0">
                <a:solidFill>
                  <a:schemeClr val="bg1"/>
                </a:solidFill>
              </a:rPr>
              <a:t>, </a:t>
            </a:r>
            <a:r>
              <a:rPr lang="es-ES" sz="2000" dirty="0"/>
              <a:t>el analfabetismo y el deterioro ambiental, entre otras</a:t>
            </a:r>
          </a:p>
          <a:p>
            <a:pPr marL="342900" indent="-342900">
              <a:lnSpc>
                <a:spcPct val="80000"/>
              </a:lnSpc>
            </a:pPr>
            <a:endParaRPr lang="es-ES" sz="2000" dirty="0"/>
          </a:p>
          <a:p>
            <a:pPr marL="342900" indent="-342900">
              <a:lnSpc>
                <a:spcPct val="80000"/>
              </a:lnSpc>
            </a:pPr>
            <a:r>
              <a:rPr lang="es-ES" sz="2000" dirty="0"/>
              <a:t>	</a:t>
            </a:r>
            <a:r>
              <a:rPr lang="es-ES" sz="2000" dirty="0" err="1"/>
              <a:t>Galtung</a:t>
            </a:r>
            <a:r>
              <a:rPr lang="es-ES" sz="2000" dirty="0"/>
              <a:t> identifica como:</a:t>
            </a:r>
          </a:p>
          <a:p>
            <a:pPr marL="342900" indent="-342900">
              <a:lnSpc>
                <a:spcPct val="80000"/>
              </a:lnSpc>
            </a:pPr>
            <a:endParaRPr lang="es-ES" sz="2000" dirty="0"/>
          </a:p>
          <a:p>
            <a:pPr marL="342900" indent="-342900">
              <a:lnSpc>
                <a:spcPct val="80000"/>
              </a:lnSpc>
            </a:pPr>
            <a:r>
              <a:rPr lang="es-ES" sz="2000" i="1" dirty="0"/>
              <a:t>	Explotación, Fragmentación, Marginación</a:t>
            </a:r>
          </a:p>
          <a:p>
            <a:pPr marL="342900" indent="-342900" algn="r">
              <a:lnSpc>
                <a:spcPct val="80000"/>
              </a:lnSpc>
            </a:pPr>
            <a:endParaRPr lang="es-ES" i="1" dirty="0"/>
          </a:p>
        </p:txBody>
      </p:sp>
      <p:sp>
        <p:nvSpPr>
          <p:cNvPr id="5" name="Rectangle 5"/>
          <p:cNvSpPr>
            <a:spLocks noChangeArrowheads="1"/>
          </p:cNvSpPr>
          <p:nvPr/>
        </p:nvSpPr>
        <p:spPr bwMode="auto">
          <a:xfrm>
            <a:off x="4786313" y="857250"/>
            <a:ext cx="3983037" cy="5257800"/>
          </a:xfrm>
          <a:prstGeom prst="rect">
            <a:avLst/>
          </a:prstGeom>
          <a:noFill/>
          <a:ln w="9525">
            <a:noFill/>
            <a:miter lim="800000"/>
            <a:headEnd/>
            <a:tailEnd/>
          </a:ln>
        </p:spPr>
        <p:txBody>
          <a:bodyPr/>
          <a:lstStyle/>
          <a:p>
            <a:pPr marL="342900" indent="-342900">
              <a:lnSpc>
                <a:spcPct val="80000"/>
              </a:lnSpc>
            </a:pPr>
            <a:r>
              <a:rPr lang="es-ES" sz="2200" b="1" dirty="0"/>
              <a:t>Violencia cultural</a:t>
            </a:r>
            <a:r>
              <a:rPr lang="es-ES" sz="2200" dirty="0"/>
              <a:t>:</a:t>
            </a:r>
            <a:endParaRPr lang="es-ES" sz="2400" dirty="0"/>
          </a:p>
          <a:p>
            <a:pPr marL="342900" indent="-342900">
              <a:lnSpc>
                <a:spcPct val="80000"/>
              </a:lnSpc>
            </a:pPr>
            <a:endParaRPr lang="es-ES" sz="2100" b="1" dirty="0"/>
          </a:p>
          <a:p>
            <a:pPr marL="342900" indent="-342900">
              <a:lnSpc>
                <a:spcPct val="80000"/>
              </a:lnSpc>
            </a:pPr>
            <a:r>
              <a:rPr lang="es-ES" sz="2100" b="1" dirty="0"/>
              <a:t>     </a:t>
            </a:r>
            <a:r>
              <a:rPr lang="es-ES" sz="2100" dirty="0"/>
              <a:t>Socialización y “naturalización” de la violencia como forma de resolver conflictos</a:t>
            </a:r>
          </a:p>
          <a:p>
            <a:pPr marL="342900" indent="-342900">
              <a:lnSpc>
                <a:spcPct val="80000"/>
              </a:lnSpc>
            </a:pPr>
            <a:endParaRPr lang="es-ES" sz="2100" dirty="0"/>
          </a:p>
          <a:p>
            <a:pPr marL="342900" indent="-342900">
              <a:lnSpc>
                <a:spcPct val="80000"/>
              </a:lnSpc>
            </a:pPr>
            <a:r>
              <a:rPr lang="es-ES" sz="2100" dirty="0"/>
              <a:t>Discriminación</a:t>
            </a:r>
          </a:p>
          <a:p>
            <a:pPr marL="342900" indent="-342900">
              <a:lnSpc>
                <a:spcPct val="80000"/>
              </a:lnSpc>
            </a:pPr>
            <a:r>
              <a:rPr lang="es-ES" sz="2100" dirty="0"/>
              <a:t>Rechazo</a:t>
            </a:r>
          </a:p>
          <a:p>
            <a:pPr marL="342900" indent="-342900">
              <a:lnSpc>
                <a:spcPct val="80000"/>
              </a:lnSpc>
            </a:pPr>
            <a:r>
              <a:rPr lang="es-ES" sz="2100" dirty="0"/>
              <a:t>Intolerancia</a:t>
            </a:r>
          </a:p>
          <a:p>
            <a:pPr marL="342900" indent="-342900">
              <a:lnSpc>
                <a:spcPct val="80000"/>
              </a:lnSpc>
            </a:pPr>
            <a:endParaRPr lang="es-ES" sz="2100" dirty="0"/>
          </a:p>
          <a:p>
            <a:pPr marL="342900" indent="-342900">
              <a:lnSpc>
                <a:spcPct val="80000"/>
              </a:lnSpc>
            </a:pPr>
            <a:r>
              <a:rPr lang="es-ES" sz="2100" b="1" dirty="0"/>
              <a:t>La violencia hacia:</a:t>
            </a:r>
          </a:p>
          <a:p>
            <a:pPr marL="342900" indent="-342900">
              <a:lnSpc>
                <a:spcPct val="80000"/>
              </a:lnSpc>
            </a:pPr>
            <a:endParaRPr lang="es-ES" sz="2100" b="1" dirty="0"/>
          </a:p>
          <a:p>
            <a:pPr marL="342900" indent="-342900">
              <a:lnSpc>
                <a:spcPct val="80000"/>
              </a:lnSpc>
            </a:pPr>
            <a:r>
              <a:rPr lang="es-ES" sz="2100" dirty="0"/>
              <a:t>Las mujeres </a:t>
            </a:r>
          </a:p>
          <a:p>
            <a:pPr marL="342900" indent="-342900">
              <a:lnSpc>
                <a:spcPct val="80000"/>
              </a:lnSpc>
            </a:pPr>
            <a:r>
              <a:rPr lang="es-ES" sz="2100" dirty="0"/>
              <a:t>La infancia</a:t>
            </a:r>
          </a:p>
          <a:p>
            <a:pPr marL="342900" indent="-342900">
              <a:lnSpc>
                <a:spcPct val="80000"/>
              </a:lnSpc>
            </a:pPr>
            <a:r>
              <a:rPr lang="es-ES" sz="2100" dirty="0"/>
              <a:t>Las personas con discapacidad</a:t>
            </a:r>
          </a:p>
          <a:p>
            <a:pPr marL="342900" indent="-342900">
              <a:lnSpc>
                <a:spcPct val="80000"/>
              </a:lnSpc>
            </a:pPr>
            <a:r>
              <a:rPr lang="es-ES" sz="2100" dirty="0"/>
              <a:t>Las y los indígenas, etc.</a:t>
            </a:r>
          </a:p>
          <a:p>
            <a:pPr marL="342900" indent="-342900">
              <a:lnSpc>
                <a:spcPct val="80000"/>
              </a:lnSpc>
            </a:pPr>
            <a:r>
              <a:rPr lang="es-ES" sz="2100" dirty="0"/>
              <a:t> </a:t>
            </a:r>
          </a:p>
        </p:txBody>
      </p:sp>
      <p:sp>
        <p:nvSpPr>
          <p:cNvPr id="6" name="Text Box 6"/>
          <p:cNvSpPr txBox="1">
            <a:spLocks noChangeArrowheads="1"/>
          </p:cNvSpPr>
          <p:nvPr/>
        </p:nvSpPr>
        <p:spPr bwMode="auto">
          <a:xfrm>
            <a:off x="428625" y="214313"/>
            <a:ext cx="3327400" cy="4572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r>
              <a:rPr lang="es-ES" sz="2400" b="1" dirty="0"/>
              <a:t>TIPOS</a:t>
            </a:r>
            <a:r>
              <a:rPr lang="es-ES" b="1" dirty="0"/>
              <a:t> </a:t>
            </a:r>
            <a:r>
              <a:rPr lang="es-ES" sz="2400" b="1" dirty="0"/>
              <a:t>DE VIOLENCIA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txBox="1">
            <a:spLocks/>
          </p:cNvSpPr>
          <p:nvPr/>
        </p:nvSpPr>
        <p:spPr>
          <a:xfrm>
            <a:off x="357158" y="285728"/>
            <a:ext cx="8429684" cy="585791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s-ES" sz="2000" b="1" i="0" u="none" strike="noStrike" kern="1200" cap="none" spc="0" normalizeH="0" baseline="0" noProof="0" dirty="0" smtClean="0">
                <a:ln>
                  <a:noFill/>
                </a:ln>
                <a:solidFill>
                  <a:schemeClr val="accent2">
                    <a:lumMod val="50000"/>
                  </a:schemeClr>
                </a:solidFill>
                <a:effectLst/>
                <a:uLnTx/>
                <a:uFillTx/>
                <a:latin typeface="+mn-lt"/>
                <a:ea typeface="+mn-ea"/>
                <a:cs typeface="+mn-cs"/>
              </a:rPr>
              <a:t>CONTEXTO EN EL QUE SUCEDE LA VIOLENCIA Y ERRORES EN EL ANÁLISIS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ES" sz="2000" b="1" i="0" u="none" strike="noStrike" kern="1200" cap="none" spc="0" normalizeH="0" baseline="0" noProof="0" dirty="0" smtClean="0">
              <a:ln>
                <a:noFill/>
              </a:ln>
              <a:solidFill>
                <a:schemeClr val="accent2">
                  <a:lumMod val="50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Courier New" pitchFamily="49" charset="0"/>
              <a:buChar char="o"/>
              <a:tabLst/>
              <a:defRPr/>
            </a:pPr>
            <a:r>
              <a:rPr kumimoji="0" lang="es-ES" sz="2000" b="0" i="0" u="none" strike="noStrike" kern="1200" cap="none" spc="0" normalizeH="0" baseline="0" noProof="0" dirty="0" smtClean="0">
                <a:ln>
                  <a:noFill/>
                </a:ln>
                <a:solidFill>
                  <a:schemeClr val="tx1"/>
                </a:solidFill>
                <a:effectLst/>
                <a:uLnTx/>
                <a:uFillTx/>
                <a:latin typeface="+mn-lt"/>
                <a:ea typeface="+mn-ea"/>
                <a:cs typeface="+mn-cs"/>
              </a:rPr>
              <a:t>Atrás de los conflictos pueden estar involucradas muchas personas, muy distintas metas y grandes desencuentros, que los hace más complejos y difíciles de abordar; por ello, es necesario conocer no sólo el entorno limitado en el que se produce la violencia, porque pueden confundirse los efectos o las consecuencias con las verdaderas causas, sino indagar su historia desde el principio hasta el final, con el propósito de comprender todos los elementos que intervienen en dichos conflictos.</a:t>
            </a:r>
            <a:endParaRPr kumimoji="0" lang="es-MX"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s-ES" sz="2000" b="0" i="0" u="none" strike="noStrike" kern="1200" cap="none" spc="0" normalizeH="0" baseline="0" noProof="0" dirty="0" smtClean="0">
                <a:ln>
                  <a:noFill/>
                </a:ln>
                <a:solidFill>
                  <a:schemeClr val="tx1"/>
                </a:solidFill>
                <a:effectLst/>
                <a:uLnTx/>
                <a:uFillTx/>
                <a:latin typeface="+mn-lt"/>
                <a:ea typeface="+mn-ea"/>
                <a:cs typeface="+mn-cs"/>
              </a:rPr>
              <a:t> </a:t>
            </a:r>
            <a:endParaRPr kumimoji="0" lang="es-MX"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Courier New" pitchFamily="49" charset="0"/>
              <a:buChar char="o"/>
              <a:tabLst/>
              <a:defRPr/>
            </a:pPr>
            <a:r>
              <a:rPr kumimoji="0" lang="es-ES" sz="2000" b="0" i="0" u="none" strike="noStrike" kern="1200" cap="none" spc="0" normalizeH="0" baseline="0" noProof="0" dirty="0" smtClean="0">
                <a:ln>
                  <a:noFill/>
                </a:ln>
                <a:solidFill>
                  <a:schemeClr val="tx1"/>
                </a:solidFill>
                <a:effectLst/>
                <a:uLnTx/>
                <a:uFillTx/>
                <a:latin typeface="+mn-lt"/>
                <a:ea typeface="+mn-ea"/>
                <a:cs typeface="+mn-cs"/>
              </a:rPr>
              <a:t>El contexto en el que surge la violencia es importante, pues muchas veces se cometen errores en el momento de su análisis. Los errores más frecuentes es pensar que:</a:t>
            </a:r>
            <a:endParaRPr kumimoji="0" lang="es-MX"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es-ES" sz="2000" b="0" i="0" u="none" strike="noStrike" kern="1200" cap="none" spc="0" normalizeH="0" baseline="0" noProof="0" dirty="0" smtClean="0">
                <a:ln>
                  <a:noFill/>
                </a:ln>
                <a:solidFill>
                  <a:schemeClr val="tx1"/>
                </a:solidFill>
                <a:effectLst/>
                <a:uLnTx/>
                <a:uFillTx/>
                <a:latin typeface="+mn-lt"/>
                <a:ea typeface="+mn-ea"/>
                <a:cs typeface="+mn-cs"/>
              </a:rPr>
              <a:t>La violencia surge de la nada</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es-ES" sz="2000" b="0" i="0" u="none" strike="noStrike" kern="1200" cap="none" spc="0" normalizeH="0" baseline="0" noProof="0" dirty="0" smtClean="0">
                <a:ln>
                  <a:noFill/>
                </a:ln>
                <a:solidFill>
                  <a:schemeClr val="tx1"/>
                </a:solidFill>
                <a:effectLst/>
                <a:uLnTx/>
                <a:uFillTx/>
                <a:latin typeface="+mn-lt"/>
                <a:ea typeface="+mn-ea"/>
                <a:cs typeface="+mn-cs"/>
              </a:rPr>
              <a:t>La violencia tiene su origen en un espacio y un tiempo determinados.</a:t>
            </a:r>
            <a:endParaRPr kumimoji="0" lang="es-MX"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es-ES" sz="2000" b="0" i="0" u="none" strike="noStrike" kern="1200" cap="none" spc="0" normalizeH="0" baseline="0" noProof="0" dirty="0" smtClean="0">
                <a:ln>
                  <a:noFill/>
                </a:ln>
                <a:solidFill>
                  <a:schemeClr val="tx1"/>
                </a:solidFill>
                <a:effectLst/>
                <a:uLnTx/>
                <a:uFillTx/>
                <a:latin typeface="+mn-lt"/>
                <a:ea typeface="+mn-ea"/>
                <a:cs typeface="+mn-cs"/>
              </a:rPr>
              <a:t>La violencia termina sin secuelas</a:t>
            </a:r>
            <a:endParaRPr kumimoji="0" lang="es-MX"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es-ES" sz="2000" b="0" i="0" u="none" strike="noStrike" kern="1200" cap="none" spc="0" normalizeH="0" baseline="0" noProof="0" dirty="0" smtClean="0">
                <a:ln>
                  <a:noFill/>
                </a:ln>
                <a:solidFill>
                  <a:schemeClr val="tx1"/>
                </a:solidFill>
                <a:effectLst/>
                <a:uLnTx/>
                <a:uFillTx/>
                <a:latin typeface="+mn-lt"/>
                <a:ea typeface="+mn-ea"/>
                <a:cs typeface="+mn-cs"/>
              </a:rPr>
              <a:t>La violencia tiene un inicio y un final</a:t>
            </a:r>
            <a:endParaRPr kumimoji="0" lang="es-MX"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MX"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s-MX"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428625" y="2071688"/>
            <a:ext cx="8229600" cy="706437"/>
          </a:xfrm>
          <a:prstGeom prst="rect">
            <a:avLst/>
          </a:prstGeom>
          <a:noFill/>
          <a:ln w="9525">
            <a:noFill/>
            <a:miter lim="800000"/>
            <a:headEnd/>
            <a:tailEnd/>
          </a:ln>
        </p:spPr>
        <p:txBody>
          <a:bodyPr anchor="ctr"/>
          <a:lstStyle/>
          <a:p>
            <a:pPr>
              <a:buFont typeface="Wingdings" pitchFamily="2" charset="2"/>
              <a:buChar char="v"/>
            </a:pPr>
            <a:r>
              <a:rPr lang="es-ES" sz="2000" b="1" dirty="0" smtClean="0">
                <a:solidFill>
                  <a:schemeClr val="tx2"/>
                </a:solidFill>
              </a:rPr>
              <a:t> VIOLENCIA </a:t>
            </a:r>
            <a:r>
              <a:rPr lang="es-ES" sz="2000" b="1" dirty="0">
                <a:solidFill>
                  <a:schemeClr val="tx2"/>
                </a:solidFill>
              </a:rPr>
              <a:t>ESCOLAR</a:t>
            </a:r>
          </a:p>
        </p:txBody>
      </p:sp>
      <p:sp>
        <p:nvSpPr>
          <p:cNvPr id="5" name="Rectangle 5"/>
          <p:cNvSpPr>
            <a:spLocks noChangeArrowheads="1"/>
          </p:cNvSpPr>
          <p:nvPr/>
        </p:nvSpPr>
        <p:spPr bwMode="auto">
          <a:xfrm>
            <a:off x="428625" y="2571750"/>
            <a:ext cx="8269288" cy="2803525"/>
          </a:xfrm>
          <a:prstGeom prst="rect">
            <a:avLst/>
          </a:prstGeom>
          <a:noFill/>
          <a:ln w="9525">
            <a:noFill/>
            <a:miter lim="800000"/>
            <a:headEnd/>
            <a:tailEnd/>
          </a:ln>
        </p:spPr>
        <p:txBody>
          <a:bodyPr/>
          <a:lstStyle/>
          <a:p>
            <a:pPr marL="342900" indent="-342900">
              <a:lnSpc>
                <a:spcPct val="80000"/>
              </a:lnSpc>
              <a:spcBef>
                <a:spcPct val="20000"/>
              </a:spcBef>
              <a:buFontTx/>
              <a:buChar char="•"/>
            </a:pPr>
            <a:r>
              <a:rPr lang="es-ES" sz="2000" dirty="0"/>
              <a:t>Es la que se produce en el sistema escolar. Puede ir dirigida hacia alumnos, alumnas, docentes o bien a las instalaciones escolares</a:t>
            </a:r>
          </a:p>
          <a:p>
            <a:pPr marL="342900" indent="-342900">
              <a:lnSpc>
                <a:spcPct val="80000"/>
              </a:lnSpc>
              <a:spcBef>
                <a:spcPct val="20000"/>
              </a:spcBef>
            </a:pPr>
            <a:endParaRPr lang="es-ES" sz="2000" dirty="0"/>
          </a:p>
          <a:p>
            <a:pPr marL="342900" indent="-342900">
              <a:lnSpc>
                <a:spcPct val="80000"/>
              </a:lnSpc>
              <a:spcBef>
                <a:spcPct val="20000"/>
              </a:spcBef>
              <a:buFontTx/>
              <a:buChar char="•"/>
            </a:pPr>
            <a:r>
              <a:rPr lang="es-ES" sz="2000" dirty="0"/>
              <a:t>Estos actos tienen lugar en instalaciones escolares (aula, patio, baños, etc.), en los alrededores del centro y en las actividades extraescolares.</a:t>
            </a:r>
          </a:p>
          <a:p>
            <a:pPr marL="342900" indent="-342900">
              <a:lnSpc>
                <a:spcPct val="80000"/>
              </a:lnSpc>
              <a:spcBef>
                <a:spcPct val="20000"/>
              </a:spcBef>
            </a:pPr>
            <a:endParaRPr lang="es-ES" sz="2000" b="1" dirty="0"/>
          </a:p>
          <a:p>
            <a:pPr marL="342900" indent="-342900">
              <a:lnSpc>
                <a:spcPct val="80000"/>
              </a:lnSpc>
              <a:spcBef>
                <a:spcPct val="20000"/>
              </a:spcBef>
            </a:pPr>
            <a:r>
              <a:rPr lang="es-ES" sz="2000" b="1" dirty="0"/>
              <a:t>ACOSO ESCOLAR O </a:t>
            </a:r>
            <a:r>
              <a:rPr lang="es-ES" sz="2000" b="1" i="1" dirty="0"/>
              <a:t>BULLYING </a:t>
            </a:r>
          </a:p>
          <a:p>
            <a:pPr marL="342900" indent="-342900">
              <a:lnSpc>
                <a:spcPct val="80000"/>
              </a:lnSpc>
              <a:spcBef>
                <a:spcPct val="20000"/>
              </a:spcBef>
            </a:pPr>
            <a:r>
              <a:rPr lang="es-ES" sz="2000" b="1" dirty="0">
                <a:solidFill>
                  <a:schemeClr val="tx2"/>
                </a:solidFill>
              </a:rPr>
              <a:t>ACOSO LABORAL O </a:t>
            </a:r>
            <a:r>
              <a:rPr lang="es-ES" sz="2000" b="1" i="1" dirty="0">
                <a:solidFill>
                  <a:schemeClr val="tx2"/>
                </a:solidFill>
              </a:rPr>
              <a:t>MOBBING</a:t>
            </a:r>
          </a:p>
          <a:p>
            <a:pPr marL="342900" indent="-342900">
              <a:lnSpc>
                <a:spcPct val="80000"/>
              </a:lnSpc>
              <a:spcBef>
                <a:spcPct val="20000"/>
              </a:spcBef>
            </a:pPr>
            <a:r>
              <a:rPr lang="es-ES" sz="2000" b="1" dirty="0">
                <a:solidFill>
                  <a:schemeClr val="tx2"/>
                </a:solidFill>
              </a:rPr>
              <a:t>DISCIPLINA ESCOLAR (CONTROL) </a:t>
            </a:r>
            <a:r>
              <a:rPr lang="es-MX" sz="2000" dirty="0">
                <a:solidFill>
                  <a:srgbClr val="000000"/>
                </a:solidFill>
              </a:rPr>
              <a:t>y el derecho a la corrección</a:t>
            </a:r>
            <a:endParaRPr lang="es-ES" sz="2000" b="1" dirty="0">
              <a:solidFill>
                <a:schemeClr val="tx2"/>
              </a:solidFill>
            </a:endParaRPr>
          </a:p>
        </p:txBody>
      </p:sp>
      <p:sp>
        <p:nvSpPr>
          <p:cNvPr id="6" name="2 Marcador de contenido"/>
          <p:cNvSpPr txBox="1">
            <a:spLocks/>
          </p:cNvSpPr>
          <p:nvPr/>
        </p:nvSpPr>
        <p:spPr>
          <a:xfrm>
            <a:off x="500034" y="357166"/>
            <a:ext cx="8143932" cy="642937"/>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q"/>
              <a:tabLst/>
              <a:defRPr/>
            </a:pPr>
            <a:r>
              <a:rPr kumimoji="0" lang="es-MX" sz="2000" b="1" i="0" u="none" strike="noStrike" kern="1200" cap="all" spc="0" normalizeH="0" baseline="0" noProof="0" dirty="0" smtClean="0">
                <a:ln>
                  <a:noFill/>
                </a:ln>
                <a:solidFill>
                  <a:schemeClr val="accent4">
                    <a:lumMod val="75000"/>
                  </a:schemeClr>
                </a:solidFill>
                <a:effectLst/>
                <a:uLnTx/>
                <a:uFillTx/>
                <a:latin typeface="+mn-lt"/>
                <a:ea typeface="+mn-ea"/>
                <a:cs typeface="+mn-cs"/>
              </a:rPr>
              <a:t>La violencia en los ámbitos escolar, familiar y comunitario</a:t>
            </a:r>
            <a:endParaRPr kumimoji="0" lang="es-MX" sz="2000" b="1" i="0" u="none" strike="noStrike" kern="1200" cap="all" spc="0" normalizeH="0" baseline="0" noProof="0" dirty="0">
              <a:ln>
                <a:noFill/>
              </a:ln>
              <a:solidFill>
                <a:schemeClr val="accent4">
                  <a:lumMod val="75000"/>
                </a:schemeClr>
              </a:solidFill>
              <a:effectLst/>
              <a:uLnTx/>
              <a:uFillTx/>
              <a:latin typeface="+mn-lt"/>
              <a:ea typeface="+mn-ea"/>
              <a:cs typeface="+mn-cs"/>
            </a:endParaRPr>
          </a:p>
        </p:txBody>
      </p:sp>
      <p:sp>
        <p:nvSpPr>
          <p:cNvPr id="7" name="9 Rectángulo"/>
          <p:cNvSpPr>
            <a:spLocks noChangeArrowheads="1"/>
          </p:cNvSpPr>
          <p:nvPr/>
        </p:nvSpPr>
        <p:spPr bwMode="auto">
          <a:xfrm>
            <a:off x="500063" y="1071563"/>
            <a:ext cx="7286625" cy="1015663"/>
          </a:xfrm>
          <a:prstGeom prst="rect">
            <a:avLst/>
          </a:prstGeom>
          <a:noFill/>
          <a:ln w="9525">
            <a:noFill/>
            <a:miter lim="800000"/>
            <a:headEnd/>
            <a:tailEnd/>
          </a:ln>
        </p:spPr>
        <p:txBody>
          <a:bodyPr>
            <a:spAutoFit/>
          </a:bodyPr>
          <a:lstStyle/>
          <a:p>
            <a:pPr>
              <a:buFont typeface="Wingdings" pitchFamily="2" charset="2"/>
              <a:buChar char="v"/>
            </a:pPr>
            <a:r>
              <a:rPr lang="es-ES" sz="2000" b="1" dirty="0" smtClean="0">
                <a:solidFill>
                  <a:srgbClr val="000000"/>
                </a:solidFill>
                <a:cs typeface="Times New Roman" pitchFamily="18" charset="0"/>
              </a:rPr>
              <a:t> LA </a:t>
            </a:r>
            <a:r>
              <a:rPr lang="es-ES" sz="2000" b="1" dirty="0">
                <a:solidFill>
                  <a:srgbClr val="000000"/>
                </a:solidFill>
                <a:cs typeface="Times New Roman" pitchFamily="18" charset="0"/>
              </a:rPr>
              <a:t>VIOLENCIA HACIA LA INFANCIA Y LA JUVENTUD</a:t>
            </a:r>
          </a:p>
          <a:p>
            <a:endParaRPr lang="es-ES" sz="2000" b="1" dirty="0">
              <a:solidFill>
                <a:srgbClr val="000000"/>
              </a:solidFill>
              <a:latin typeface="Georgia" pitchFamily="18" charset="0"/>
              <a:cs typeface="Times New Roman" pitchFamily="18" charset="0"/>
            </a:endParaRPr>
          </a:p>
          <a:p>
            <a:pPr eaLnBrk="0" hangingPunct="0">
              <a:buFont typeface="Wingdings" pitchFamily="2" charset="2"/>
              <a:buChar char="§"/>
            </a:pPr>
            <a:r>
              <a:rPr lang="es-MX" sz="2000" dirty="0">
                <a:solidFill>
                  <a:srgbClr val="000000"/>
                </a:solidFill>
              </a:rPr>
              <a:t>  La disciplina y el derecho a la corrección</a:t>
            </a:r>
          </a:p>
        </p:txBody>
      </p:sp>
      <p:sp>
        <p:nvSpPr>
          <p:cNvPr id="8" name="10 Rectángulo"/>
          <p:cNvSpPr>
            <a:spLocks noChangeArrowheads="1"/>
          </p:cNvSpPr>
          <p:nvPr/>
        </p:nvSpPr>
        <p:spPr bwMode="auto">
          <a:xfrm>
            <a:off x="500034" y="5500702"/>
            <a:ext cx="7858125" cy="707886"/>
          </a:xfrm>
          <a:prstGeom prst="rect">
            <a:avLst/>
          </a:prstGeom>
          <a:noFill/>
          <a:ln w="9525">
            <a:noFill/>
            <a:miter lim="800000"/>
            <a:headEnd/>
            <a:tailEnd/>
          </a:ln>
        </p:spPr>
        <p:txBody>
          <a:bodyPr>
            <a:spAutoFit/>
          </a:bodyPr>
          <a:lstStyle/>
          <a:p>
            <a:pPr>
              <a:buFont typeface="Wingdings" pitchFamily="2" charset="2"/>
              <a:buChar char="v"/>
            </a:pPr>
            <a:r>
              <a:rPr lang="es-ES" sz="2000" b="1" dirty="0" smtClean="0"/>
              <a:t> LAS </a:t>
            </a:r>
            <a:r>
              <a:rPr lang="es-ES" sz="2000" b="1" dirty="0"/>
              <a:t>FAMILIAS ¿UN ESPACIO DE AMOR O DE VIOLENCIA?</a:t>
            </a:r>
          </a:p>
          <a:p>
            <a:pPr>
              <a:buFont typeface="Wingdings" pitchFamily="2" charset="2"/>
              <a:buChar char="§"/>
            </a:pPr>
            <a:r>
              <a:rPr lang="es-ES" sz="2000" dirty="0"/>
              <a:t>La “s” de las familias es significado de diversidad y diferencia</a:t>
            </a:r>
            <a:endParaRPr lang="es-MX"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428596" y="1225689"/>
            <a:ext cx="7929618" cy="5139869"/>
          </a:xfrm>
          <a:prstGeom prst="rect">
            <a:avLst/>
          </a:prstGeom>
        </p:spPr>
        <p:txBody>
          <a:bodyPr wrap="square">
            <a:spAutoFit/>
          </a:bodyPr>
          <a:lstStyle/>
          <a:p>
            <a:r>
              <a:rPr lang="es-MX" sz="2800" dirty="0" smtClean="0"/>
              <a:t>La violencia es una compleja y  por demás cruda problemática que enfrentan las niñas y los niños en el entorno familiar y escolar, que ha sido minimizada </a:t>
            </a:r>
            <a:r>
              <a:rPr lang="es-MX" sz="2800" dirty="0"/>
              <a:t>o quizás no atendida tanto como el fenómeno al que se le ha </a:t>
            </a:r>
            <a:r>
              <a:rPr lang="es-MX" sz="2800" dirty="0" smtClean="0"/>
              <a:t>dado </a:t>
            </a:r>
            <a:r>
              <a:rPr lang="es-MX" sz="2800" dirty="0"/>
              <a:t>en llamar </a:t>
            </a:r>
            <a:r>
              <a:rPr lang="es-MX" sz="2800" dirty="0" smtClean="0"/>
              <a:t>bullying.</a:t>
            </a:r>
          </a:p>
          <a:p>
            <a:endParaRPr lang="es-MX" sz="2800" dirty="0"/>
          </a:p>
          <a:p>
            <a:r>
              <a:rPr lang="es-MX" sz="2800" b="1" dirty="0" smtClean="0">
                <a:solidFill>
                  <a:schemeClr val="accent6">
                    <a:lumMod val="50000"/>
                  </a:schemeClr>
                </a:solidFill>
              </a:rPr>
              <a:t>La </a:t>
            </a:r>
            <a:r>
              <a:rPr lang="es-MX" sz="2800" b="1" dirty="0">
                <a:solidFill>
                  <a:schemeClr val="accent6">
                    <a:lumMod val="50000"/>
                  </a:schemeClr>
                </a:solidFill>
              </a:rPr>
              <a:t>problemática del </a:t>
            </a:r>
            <a:r>
              <a:rPr lang="es-MX" sz="2800" b="1" dirty="0" smtClean="0">
                <a:solidFill>
                  <a:schemeClr val="accent6">
                    <a:lumMod val="50000"/>
                  </a:schemeClr>
                </a:solidFill>
              </a:rPr>
              <a:t>bullying es </a:t>
            </a:r>
            <a:r>
              <a:rPr lang="es-MX" sz="2800" b="1" dirty="0">
                <a:solidFill>
                  <a:schemeClr val="accent6">
                    <a:lumMod val="50000"/>
                  </a:schemeClr>
                </a:solidFill>
              </a:rPr>
              <a:t>están solo uno  de innumerables hechos de violencia que viven las niñas, los niños y jóvenes en las escuelas, en sus hogares o en las </a:t>
            </a:r>
            <a:r>
              <a:rPr lang="es-MX" sz="2800" b="1" dirty="0" smtClean="0">
                <a:solidFill>
                  <a:schemeClr val="accent6">
                    <a:lumMod val="50000"/>
                  </a:schemeClr>
                </a:solidFill>
              </a:rPr>
              <a:t>calles.</a:t>
            </a:r>
          </a:p>
          <a:p>
            <a:endParaRPr lang="es-MX" sz="2400" dirty="0"/>
          </a:p>
          <a:p>
            <a:endParaRPr lang="es-MX"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357158" y="285728"/>
            <a:ext cx="8229600" cy="654032"/>
          </a:xfrm>
        </p:spPr>
        <p:txBody>
          <a:bodyPr>
            <a:normAutofit/>
          </a:bodyPr>
          <a:lstStyle/>
          <a:p>
            <a:pPr algn="l"/>
            <a:r>
              <a:rPr lang="es-MX" sz="2800" b="1" dirty="0" smtClean="0">
                <a:solidFill>
                  <a:schemeClr val="accent2"/>
                </a:solidFill>
              </a:rPr>
              <a:t>La violencia en el entorno escolar</a:t>
            </a:r>
            <a:endParaRPr lang="es-MX" sz="2800" b="1" dirty="0">
              <a:solidFill>
                <a:schemeClr val="accent2"/>
              </a:solidFill>
            </a:endParaRPr>
          </a:p>
        </p:txBody>
      </p:sp>
      <p:sp>
        <p:nvSpPr>
          <p:cNvPr id="5" name="2 Marcador de contenido"/>
          <p:cNvSpPr>
            <a:spLocks noGrp="1"/>
          </p:cNvSpPr>
          <p:nvPr>
            <p:ph idx="1"/>
          </p:nvPr>
        </p:nvSpPr>
        <p:spPr>
          <a:xfrm>
            <a:off x="357158" y="1000108"/>
            <a:ext cx="8501122" cy="5857892"/>
          </a:xfrm>
        </p:spPr>
        <p:txBody>
          <a:bodyPr>
            <a:noAutofit/>
          </a:bodyPr>
          <a:lstStyle/>
          <a:p>
            <a:pPr>
              <a:buNone/>
            </a:pPr>
            <a:r>
              <a:rPr lang="es-MX" sz="2400" dirty="0" smtClean="0"/>
              <a:t>     La </a:t>
            </a:r>
            <a:r>
              <a:rPr lang="es-MX" sz="2400" dirty="0"/>
              <a:t>violencia escolar es mucho más amplia y extendida, incluyendo la que vive de igual manera </a:t>
            </a:r>
            <a:r>
              <a:rPr lang="es-MX" sz="2800" b="1" dirty="0" smtClean="0">
                <a:solidFill>
                  <a:schemeClr val="accent2"/>
                </a:solidFill>
              </a:rPr>
              <a:t>las maestras y los maestros</a:t>
            </a:r>
            <a:r>
              <a:rPr lang="es-MX" sz="2400" dirty="0" smtClean="0"/>
              <a:t> quienes reciben:</a:t>
            </a:r>
          </a:p>
          <a:p>
            <a:pPr>
              <a:buNone/>
            </a:pPr>
            <a:r>
              <a:rPr lang="es-MX" sz="2400" b="1" dirty="0" smtClean="0">
                <a:solidFill>
                  <a:schemeClr val="accent3">
                    <a:lumMod val="75000"/>
                  </a:schemeClr>
                </a:solidFill>
              </a:rPr>
              <a:t>-     malos tratos</a:t>
            </a:r>
          </a:p>
          <a:p>
            <a:pPr>
              <a:buFontTx/>
              <a:buChar char="-"/>
            </a:pPr>
            <a:r>
              <a:rPr lang="es-MX" sz="2400" b="1" dirty="0" smtClean="0">
                <a:solidFill>
                  <a:schemeClr val="accent3">
                    <a:lumMod val="75000"/>
                  </a:schemeClr>
                </a:solidFill>
              </a:rPr>
              <a:t>muchas </a:t>
            </a:r>
            <a:r>
              <a:rPr lang="es-MX" sz="2400" b="1" dirty="0">
                <a:solidFill>
                  <a:schemeClr val="accent3">
                    <a:lumMod val="75000"/>
                  </a:schemeClr>
                </a:solidFill>
              </a:rPr>
              <a:t>presiones, </a:t>
            </a:r>
            <a:endParaRPr lang="es-MX" sz="2400" b="1" dirty="0" smtClean="0">
              <a:solidFill>
                <a:schemeClr val="accent3">
                  <a:lumMod val="75000"/>
                </a:schemeClr>
              </a:solidFill>
            </a:endParaRPr>
          </a:p>
          <a:p>
            <a:pPr>
              <a:buFontTx/>
              <a:buChar char="-"/>
            </a:pPr>
            <a:r>
              <a:rPr lang="es-MX" sz="2400" b="1" dirty="0" smtClean="0">
                <a:solidFill>
                  <a:schemeClr val="accent3">
                    <a:lumMod val="75000"/>
                  </a:schemeClr>
                </a:solidFill>
              </a:rPr>
              <a:t>bajos </a:t>
            </a:r>
            <a:r>
              <a:rPr lang="es-MX" sz="2400" b="1" dirty="0">
                <a:solidFill>
                  <a:schemeClr val="accent3">
                    <a:lumMod val="75000"/>
                  </a:schemeClr>
                </a:solidFill>
              </a:rPr>
              <a:t>salarios, </a:t>
            </a:r>
            <a:endParaRPr lang="es-MX" sz="2400" b="1" dirty="0" smtClean="0">
              <a:solidFill>
                <a:schemeClr val="accent3">
                  <a:lumMod val="75000"/>
                </a:schemeClr>
              </a:solidFill>
            </a:endParaRPr>
          </a:p>
          <a:p>
            <a:pPr>
              <a:buFontTx/>
              <a:buChar char="-"/>
            </a:pPr>
            <a:r>
              <a:rPr lang="es-MX" sz="2400" b="1" dirty="0" smtClean="0">
                <a:solidFill>
                  <a:schemeClr val="accent3">
                    <a:lumMod val="75000"/>
                  </a:schemeClr>
                </a:solidFill>
              </a:rPr>
              <a:t>enfermedades </a:t>
            </a:r>
            <a:r>
              <a:rPr lang="es-MX" sz="2400" b="1" dirty="0">
                <a:solidFill>
                  <a:schemeClr val="accent3">
                    <a:lumMod val="75000"/>
                  </a:schemeClr>
                </a:solidFill>
              </a:rPr>
              <a:t>que no son tipificadas como </a:t>
            </a:r>
            <a:r>
              <a:rPr lang="es-MX" sz="2400" b="1" dirty="0" smtClean="0">
                <a:solidFill>
                  <a:schemeClr val="accent3">
                    <a:lumMod val="75000"/>
                  </a:schemeClr>
                </a:solidFill>
              </a:rPr>
              <a:t>laborales,</a:t>
            </a:r>
          </a:p>
          <a:p>
            <a:pPr>
              <a:buFontTx/>
              <a:buChar char="-"/>
            </a:pPr>
            <a:r>
              <a:rPr lang="es-MX" sz="2400" b="1" dirty="0" smtClean="0">
                <a:solidFill>
                  <a:schemeClr val="accent3">
                    <a:lumMod val="75000"/>
                  </a:schemeClr>
                </a:solidFill>
              </a:rPr>
              <a:t>riesgos relacionados con el </a:t>
            </a:r>
            <a:r>
              <a:rPr lang="es-MX" sz="2400" b="1" dirty="0">
                <a:solidFill>
                  <a:schemeClr val="accent3">
                    <a:lumMod val="75000"/>
                  </a:schemeClr>
                </a:solidFill>
              </a:rPr>
              <a:t>crimen organizado o </a:t>
            </a:r>
            <a:r>
              <a:rPr lang="es-MX" sz="2400" b="1" dirty="0" smtClean="0">
                <a:solidFill>
                  <a:schemeClr val="accent3">
                    <a:lumMod val="75000"/>
                  </a:schemeClr>
                </a:solidFill>
              </a:rPr>
              <a:t> </a:t>
            </a:r>
            <a:r>
              <a:rPr lang="es-MX" sz="2400" b="1" dirty="0">
                <a:solidFill>
                  <a:schemeClr val="accent3">
                    <a:lumMod val="75000"/>
                  </a:schemeClr>
                </a:solidFill>
              </a:rPr>
              <a:t>grupos delincuenciales; </a:t>
            </a:r>
            <a:endParaRPr lang="es-MX" sz="2400" b="1" dirty="0" smtClean="0">
              <a:solidFill>
                <a:schemeClr val="accent3">
                  <a:lumMod val="75000"/>
                </a:schemeClr>
              </a:solidFill>
            </a:endParaRPr>
          </a:p>
          <a:p>
            <a:pPr>
              <a:buNone/>
            </a:pPr>
            <a:r>
              <a:rPr lang="es-MX" sz="2400" dirty="0" smtClean="0"/>
              <a:t>     tales </a:t>
            </a:r>
            <a:r>
              <a:rPr lang="es-MX" sz="2400" dirty="0"/>
              <a:t>hechos </a:t>
            </a:r>
            <a:r>
              <a:rPr lang="es-MX" sz="2400" b="1" dirty="0" smtClean="0">
                <a:solidFill>
                  <a:schemeClr val="accent2"/>
                </a:solidFill>
              </a:rPr>
              <a:t>NO</a:t>
            </a:r>
            <a:r>
              <a:rPr lang="es-MX" sz="2400" dirty="0" smtClean="0"/>
              <a:t> </a:t>
            </a:r>
            <a:r>
              <a:rPr lang="es-MX" sz="2400" dirty="0"/>
              <a:t>son tomados en cuenta porque hoy el magisterio está estigmatizado y devaluado social y económicamente. </a:t>
            </a:r>
            <a:r>
              <a:rPr lang="es-MX" sz="2400" dirty="0" smtClean="0"/>
              <a:t>Lo </a:t>
            </a:r>
            <a:r>
              <a:rPr lang="es-MX" sz="2400" dirty="0"/>
              <a:t>grave de esto es que no existe investigación alguna o datos que se refieran a la violencia que sufre actualmente el magisterio.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428596" y="428605"/>
            <a:ext cx="8229600" cy="1766637"/>
          </a:xfrm>
          <a:prstGeom prst="rect">
            <a:avLst/>
          </a:prstGeom>
        </p:spPr>
        <p:txBody>
          <a:bodyPr wrap="square">
            <a:spAutoFit/>
          </a:bodyPr>
          <a:lstStyle/>
          <a:p>
            <a:r>
              <a:rPr lang="es-ES" sz="2400" dirty="0" smtClean="0">
                <a:solidFill>
                  <a:prstClr val="black"/>
                </a:solidFill>
              </a:rPr>
              <a:t> Por su parte, </a:t>
            </a:r>
            <a:r>
              <a:rPr lang="es-ES" sz="2400" b="1" dirty="0" smtClean="0">
                <a:solidFill>
                  <a:srgbClr val="C0504D"/>
                </a:solidFill>
              </a:rPr>
              <a:t>muchos y muchas </a:t>
            </a:r>
            <a:r>
              <a:rPr lang="es-ES" sz="2800" b="1" dirty="0" smtClean="0">
                <a:solidFill>
                  <a:srgbClr val="C0504D"/>
                </a:solidFill>
              </a:rPr>
              <a:t>directoras de escuelas públicas</a:t>
            </a:r>
            <a:r>
              <a:rPr lang="es-ES" sz="2800" dirty="0" smtClean="0">
                <a:solidFill>
                  <a:prstClr val="black"/>
                </a:solidFill>
              </a:rPr>
              <a:t> </a:t>
            </a:r>
            <a:r>
              <a:rPr lang="es-ES" sz="2400" dirty="0" smtClean="0">
                <a:solidFill>
                  <a:prstClr val="black"/>
                </a:solidFill>
              </a:rPr>
              <a:t>también viven  infinidad de hechos de violencia</a:t>
            </a:r>
          </a:p>
          <a:p>
            <a:pPr>
              <a:buFont typeface="Wingdings" pitchFamily="2" charset="2"/>
              <a:buChar char="ü"/>
            </a:pPr>
            <a:r>
              <a:rPr lang="es-ES" sz="2400" b="1" dirty="0" smtClean="0">
                <a:solidFill>
                  <a:schemeClr val="accent3">
                    <a:lumMod val="75000"/>
                  </a:schemeClr>
                </a:solidFill>
              </a:rPr>
              <a:t>presiones de carácter administrativo, sindical y propiamente   educativo, </a:t>
            </a:r>
          </a:p>
        </p:txBody>
      </p:sp>
      <p:sp>
        <p:nvSpPr>
          <p:cNvPr id="5" name="2 Marcador de contenido"/>
          <p:cNvSpPr txBox="1">
            <a:spLocks/>
          </p:cNvSpPr>
          <p:nvPr/>
        </p:nvSpPr>
        <p:spPr>
          <a:xfrm>
            <a:off x="500034" y="2214554"/>
            <a:ext cx="4643470" cy="4357718"/>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ü"/>
              <a:tabLst/>
              <a:defRPr/>
            </a:pPr>
            <a:r>
              <a:rPr kumimoji="0" lang="es-ES" sz="2400" b="1" i="0" u="none" strike="noStrike" kern="1200" cap="none" spc="0" normalizeH="0" baseline="0" noProof="0" smtClean="0">
                <a:ln>
                  <a:noFill/>
                </a:ln>
                <a:solidFill>
                  <a:schemeClr val="accent3">
                    <a:lumMod val="75000"/>
                  </a:schemeClr>
                </a:solidFill>
                <a:effectLst/>
                <a:uLnTx/>
                <a:uFillTx/>
                <a:latin typeface="+mn-lt"/>
                <a:ea typeface="+mn-ea"/>
                <a:cs typeface="+mn-cs"/>
              </a:rPr>
              <a:t>o no cuentan con la capacitación debida para atender los tantos problemas que hoy son depositados en el ámbito escolar y que rebasan con mucho tanto al personal directivo, como docente; problemas a los que todos los días tienen que dar puntual atención, entre otros muchos más.</a:t>
            </a:r>
            <a:endParaRPr kumimoji="0" lang="es-MX" sz="2400" b="1" i="0" u="none" strike="noStrike" kern="1200" cap="none" spc="0" normalizeH="0" baseline="0" noProof="0" smtClean="0">
              <a:ln>
                <a:noFill/>
              </a:ln>
              <a:solidFill>
                <a:schemeClr val="accent3">
                  <a:lumMod val="7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s-MX" sz="20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32773" name="Object 5"/>
          <p:cNvGraphicFramePr>
            <a:graphicFrameLocks noChangeAspect="1"/>
          </p:cNvGraphicFramePr>
          <p:nvPr/>
        </p:nvGraphicFramePr>
        <p:xfrm>
          <a:off x="5143504" y="2714620"/>
          <a:ext cx="3668712" cy="2528888"/>
        </p:xfrm>
        <a:graphic>
          <a:graphicData uri="http://schemas.openxmlformats.org/presentationml/2006/ole">
            <p:oleObj spid="_x0000_s46082" name="Fotografía de Photo Editor" r:id="rId3" imgW="4420217" imgH="3048426"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2773"/>
                                        </p:tgtEl>
                                        <p:attrNameLst>
                                          <p:attrName>style.visibility</p:attrName>
                                        </p:attrNameLst>
                                      </p:cBhvr>
                                      <p:to>
                                        <p:strVal val="visible"/>
                                      </p:to>
                                    </p:set>
                                    <p:anim calcmode="lin" valueType="num">
                                      <p:cBhvr>
                                        <p:cTn id="7" dur="1000" fill="hold"/>
                                        <p:tgtEl>
                                          <p:spTgt spid="32773"/>
                                        </p:tgtEl>
                                        <p:attrNameLst>
                                          <p:attrName>ppt_w</p:attrName>
                                        </p:attrNameLst>
                                      </p:cBhvr>
                                      <p:tavLst>
                                        <p:tav tm="0">
                                          <p:val>
                                            <p:fltVal val="0"/>
                                          </p:val>
                                        </p:tav>
                                        <p:tav tm="100000">
                                          <p:val>
                                            <p:strVal val="#ppt_w"/>
                                          </p:val>
                                        </p:tav>
                                      </p:tavLst>
                                    </p:anim>
                                    <p:anim calcmode="lin" valueType="num">
                                      <p:cBhvr>
                                        <p:cTn id="8" dur="1000" fill="hold"/>
                                        <p:tgtEl>
                                          <p:spTgt spid="32773"/>
                                        </p:tgtEl>
                                        <p:attrNameLst>
                                          <p:attrName>ppt_h</p:attrName>
                                        </p:attrNameLst>
                                      </p:cBhvr>
                                      <p:tavLst>
                                        <p:tav tm="0">
                                          <p:val>
                                            <p:fltVal val="0"/>
                                          </p:val>
                                        </p:tav>
                                        <p:tav tm="100000">
                                          <p:val>
                                            <p:strVal val="#ppt_h"/>
                                          </p:val>
                                        </p:tav>
                                      </p:tavLst>
                                    </p:anim>
                                    <p:anim calcmode="lin" valueType="num">
                                      <p:cBhvr>
                                        <p:cTn id="9" dur="1000" fill="hold"/>
                                        <p:tgtEl>
                                          <p:spTgt spid="3277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277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a:spLocks noGrp="1"/>
          </p:cNvSpPr>
          <p:nvPr>
            <p:ph idx="1"/>
          </p:nvPr>
        </p:nvSpPr>
        <p:spPr>
          <a:xfrm>
            <a:off x="214282" y="571480"/>
            <a:ext cx="8143902" cy="357190"/>
          </a:xfrm>
        </p:spPr>
        <p:txBody>
          <a:bodyPr>
            <a:normAutofit fontScale="70000" lnSpcReduction="20000"/>
          </a:bodyPr>
          <a:lstStyle/>
          <a:p>
            <a:pPr>
              <a:buFont typeface="Wingdings" pitchFamily="2" charset="2"/>
              <a:buChar char="q"/>
              <a:defRPr/>
            </a:pPr>
            <a:r>
              <a:rPr lang="es-MX" sz="2800" b="1" cap="all" dirty="0" smtClean="0">
                <a:solidFill>
                  <a:schemeClr val="accent4">
                    <a:lumMod val="75000"/>
                  </a:schemeClr>
                </a:solidFill>
              </a:rPr>
              <a:t>La violencia </a:t>
            </a:r>
            <a:r>
              <a:rPr lang="es-ES" sz="2800" b="1" dirty="0" smtClean="0">
                <a:solidFill>
                  <a:schemeClr val="accent4">
                    <a:lumMod val="50000"/>
                  </a:schemeClr>
                </a:solidFill>
              </a:rPr>
              <a:t>DE GÉNERO</a:t>
            </a:r>
          </a:p>
          <a:p>
            <a:pPr eaLnBrk="1" hangingPunct="1">
              <a:buNone/>
              <a:defRPr/>
            </a:pPr>
            <a:endParaRPr lang="es-MX" sz="2000" b="1" cap="all" dirty="0" smtClean="0">
              <a:solidFill>
                <a:schemeClr val="accent4">
                  <a:lumMod val="75000"/>
                </a:schemeClr>
              </a:solidFill>
            </a:endParaRPr>
          </a:p>
        </p:txBody>
      </p:sp>
      <p:pic>
        <p:nvPicPr>
          <p:cNvPr id="10" name="Picture 5" descr="1826455">
            <a:hlinkClick r:id="rId2"/>
          </p:cNvPr>
          <p:cNvPicPr>
            <a:picLocks noChangeAspect="1" noChangeArrowheads="1"/>
          </p:cNvPicPr>
          <p:nvPr/>
        </p:nvPicPr>
        <p:blipFill>
          <a:blip r:embed="rId3"/>
          <a:srcRect/>
          <a:stretch>
            <a:fillRect/>
          </a:stretch>
        </p:blipFill>
        <p:spPr bwMode="auto">
          <a:xfrm>
            <a:off x="6500813" y="1357298"/>
            <a:ext cx="2643187" cy="2808287"/>
          </a:xfrm>
          <a:prstGeom prst="rect">
            <a:avLst/>
          </a:prstGeom>
          <a:noFill/>
          <a:ln w="9525">
            <a:noFill/>
            <a:miter lim="800000"/>
            <a:headEnd/>
            <a:tailEnd/>
          </a:ln>
        </p:spPr>
      </p:pic>
      <p:sp>
        <p:nvSpPr>
          <p:cNvPr id="11" name="Rectangle 3"/>
          <p:cNvSpPr>
            <a:spLocks noChangeArrowheads="1"/>
          </p:cNvSpPr>
          <p:nvPr/>
        </p:nvSpPr>
        <p:spPr bwMode="auto">
          <a:xfrm>
            <a:off x="285720" y="928670"/>
            <a:ext cx="6121400" cy="4000528"/>
          </a:xfrm>
          <a:prstGeom prst="rect">
            <a:avLst/>
          </a:prstGeom>
          <a:noFill/>
          <a:ln w="9525">
            <a:noFill/>
            <a:miter lim="800000"/>
            <a:headEnd/>
            <a:tailEnd/>
          </a:ln>
        </p:spPr>
        <p:txBody>
          <a:bodyPr/>
          <a:lstStyle/>
          <a:p>
            <a:pPr marL="342900" indent="-342900">
              <a:spcBef>
                <a:spcPct val="20000"/>
              </a:spcBef>
            </a:pPr>
            <a:r>
              <a:rPr lang="es-ES_tradnl" sz="2400" dirty="0"/>
              <a:t>     </a:t>
            </a:r>
            <a:r>
              <a:rPr lang="es-ES_tradnl" sz="2000" dirty="0"/>
              <a:t>Si bien la violencia de género se refiere aquella que se infringe sobre las mujeres y los hombres, podemos decir que hoy las víctimas más frecuentes de la violencia en nuestra sociedad tienen rostro de mujer.</a:t>
            </a:r>
          </a:p>
          <a:p>
            <a:pPr marL="342900" indent="-342900">
              <a:spcBef>
                <a:spcPct val="20000"/>
              </a:spcBef>
            </a:pPr>
            <a:r>
              <a:rPr lang="es-ES_tradnl" sz="2000" dirty="0"/>
              <a:t>La mujer experimenta violencia porque vive:</a:t>
            </a:r>
          </a:p>
          <a:p>
            <a:pPr marL="342900" indent="-342900">
              <a:spcBef>
                <a:spcPct val="20000"/>
              </a:spcBef>
              <a:buFontTx/>
              <a:buChar char="•"/>
            </a:pPr>
            <a:r>
              <a:rPr lang="es-ES_tradnl" sz="2000" dirty="0" err="1"/>
              <a:t>Invisibilización</a:t>
            </a:r>
            <a:r>
              <a:rPr lang="es-ES_tradnl" sz="2000" dirty="0"/>
              <a:t>. </a:t>
            </a:r>
            <a:r>
              <a:rPr lang="es-ES_tradnl" sz="2000" dirty="0" smtClean="0"/>
              <a:t>Francis George </a:t>
            </a:r>
            <a:r>
              <a:rPr lang="es-ES_tradnl" sz="2000" dirty="0" err="1" smtClean="0"/>
              <a:t>Steiner</a:t>
            </a:r>
            <a:r>
              <a:rPr lang="es-ES_tradnl" sz="2000" dirty="0" smtClean="0"/>
              <a:t> </a:t>
            </a:r>
            <a:r>
              <a:rPr lang="es-MX" sz="2000" dirty="0" smtClean="0"/>
              <a:t>escritor, filósofo y crítico y teórico de la literatura y de la cultura</a:t>
            </a:r>
            <a:r>
              <a:rPr lang="es-ES_tradnl" sz="2000" dirty="0" smtClean="0"/>
              <a:t> decía que “Lo </a:t>
            </a:r>
            <a:r>
              <a:rPr lang="es-ES_tradnl" sz="2000" dirty="0"/>
              <a:t>que no se nombra, no </a:t>
            </a:r>
            <a:r>
              <a:rPr lang="es-ES_tradnl" sz="2000" dirty="0" smtClean="0"/>
              <a:t>existe”. </a:t>
            </a:r>
            <a:endParaRPr lang="es-ES_tradnl" sz="2000" dirty="0"/>
          </a:p>
          <a:p>
            <a:pPr marL="342900" indent="-342900">
              <a:spcBef>
                <a:spcPct val="20000"/>
              </a:spcBef>
              <a:buFontTx/>
              <a:buChar char="•"/>
            </a:pPr>
            <a:r>
              <a:rPr lang="es-ES_tradnl" sz="2000" dirty="0"/>
              <a:t>Descalificación. </a:t>
            </a:r>
            <a:r>
              <a:rPr lang="es-ES_tradnl" sz="2000" i="1" dirty="0"/>
              <a:t>Estás mal. Así no es. Tú no sabes. No es cierto.</a:t>
            </a:r>
            <a:endParaRPr lang="es-ES_tradnl" sz="2000" dirty="0"/>
          </a:p>
          <a:p>
            <a:pPr marL="342900" indent="-342900">
              <a:spcBef>
                <a:spcPct val="20000"/>
              </a:spcBef>
              <a:buFontTx/>
              <a:buChar char="•"/>
            </a:pPr>
            <a:r>
              <a:rPr lang="es-ES_tradnl" sz="2000" dirty="0"/>
              <a:t>Ser para las otras/os. Renuncio a mi percepción para tomar la percepción del otro.</a:t>
            </a:r>
            <a:r>
              <a:rPr lang="es-ES_tradnl" sz="2000" i="1" dirty="0"/>
              <a:t> </a:t>
            </a:r>
            <a:endParaRPr lang="es-ES" sz="2000" dirty="0"/>
          </a:p>
        </p:txBody>
      </p:sp>
      <p:sp>
        <p:nvSpPr>
          <p:cNvPr id="12" name="11 Rectángulo"/>
          <p:cNvSpPr>
            <a:spLocks noChangeArrowheads="1"/>
          </p:cNvSpPr>
          <p:nvPr/>
        </p:nvSpPr>
        <p:spPr bwMode="auto">
          <a:xfrm>
            <a:off x="428596" y="5214950"/>
            <a:ext cx="8286750" cy="1323439"/>
          </a:xfrm>
          <a:prstGeom prst="rect">
            <a:avLst/>
          </a:prstGeom>
          <a:noFill/>
          <a:ln w="9525">
            <a:noFill/>
            <a:miter lim="800000"/>
            <a:headEnd/>
            <a:tailEnd/>
          </a:ln>
        </p:spPr>
        <p:txBody>
          <a:bodyPr>
            <a:spAutoFit/>
          </a:bodyPr>
          <a:lstStyle/>
          <a:p>
            <a:r>
              <a:rPr lang="es-ES" sz="2000" b="1" dirty="0">
                <a:solidFill>
                  <a:schemeClr val="accent4">
                    <a:lumMod val="50000"/>
                  </a:schemeClr>
                </a:solidFill>
              </a:rPr>
              <a:t>LA VIOLENCIA HACIA LAS MUJERES, LAS JÓVENES Y LAS NIÑAS</a:t>
            </a:r>
          </a:p>
          <a:p>
            <a:pPr>
              <a:buFont typeface="Wingdings" pitchFamily="2" charset="2"/>
              <a:buChar char="§"/>
            </a:pPr>
            <a:r>
              <a:rPr lang="es-ES" sz="2000" dirty="0" smtClean="0"/>
              <a:t> El </a:t>
            </a:r>
            <a:r>
              <a:rPr lang="es-ES" sz="2000" dirty="0"/>
              <a:t>sexismo</a:t>
            </a:r>
          </a:p>
          <a:p>
            <a:pPr>
              <a:buFont typeface="Wingdings" pitchFamily="2" charset="2"/>
              <a:buChar char="§"/>
            </a:pPr>
            <a:r>
              <a:rPr lang="es-ES" sz="2000" dirty="0"/>
              <a:t> Estereotipo de género</a:t>
            </a:r>
          </a:p>
          <a:p>
            <a:pPr>
              <a:buFont typeface="Wingdings" pitchFamily="2" charset="2"/>
              <a:buChar char="§"/>
            </a:pPr>
            <a:r>
              <a:rPr lang="es-ES" sz="2000" dirty="0"/>
              <a:t> Discriminación y exclusión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a:spLocks noGrp="1"/>
          </p:cNvSpPr>
          <p:nvPr>
            <p:ph idx="1"/>
          </p:nvPr>
        </p:nvSpPr>
        <p:spPr>
          <a:xfrm>
            <a:off x="457200" y="500062"/>
            <a:ext cx="8229600" cy="6072209"/>
          </a:xfrm>
        </p:spPr>
        <p:txBody>
          <a:bodyPr>
            <a:normAutofit/>
          </a:bodyPr>
          <a:lstStyle/>
          <a:p>
            <a:pPr>
              <a:buFont typeface="Wingdings" pitchFamily="2" charset="2"/>
              <a:buChar char="v"/>
              <a:defRPr/>
            </a:pPr>
            <a:r>
              <a:rPr lang="es-ES" sz="2000" b="1" dirty="0" smtClean="0">
                <a:solidFill>
                  <a:schemeClr val="accent4">
                    <a:lumMod val="50000"/>
                  </a:schemeClr>
                </a:solidFill>
                <a:latin typeface="Arial" pitchFamily="34" charset="0"/>
                <a:cs typeface="Arial" pitchFamily="34" charset="0"/>
              </a:rPr>
              <a:t>LA DISCRIMINACIÓN HACIA LAS DISCAPACIDADES</a:t>
            </a:r>
          </a:p>
          <a:p>
            <a:pPr>
              <a:buFont typeface="Arial" pitchFamily="34" charset="0"/>
              <a:buNone/>
              <a:defRPr/>
            </a:pPr>
            <a:r>
              <a:rPr lang="es-ES" sz="2000" b="1" dirty="0" smtClean="0">
                <a:latin typeface="Arial" pitchFamily="34" charset="0"/>
                <a:cs typeface="Arial" pitchFamily="34" charset="0"/>
              </a:rPr>
              <a:t> </a:t>
            </a:r>
            <a:r>
              <a:rPr lang="es-ES" sz="2000" b="1" dirty="0" smtClean="0">
                <a:solidFill>
                  <a:schemeClr val="accent4">
                    <a:lumMod val="50000"/>
                  </a:schemeClr>
                </a:solidFill>
                <a:latin typeface="Arial" pitchFamily="34" charset="0"/>
                <a:cs typeface="Arial" pitchFamily="34" charset="0"/>
              </a:rPr>
              <a:t>Y LAS BARRERAS PARA LA PARTICIPACIÓN</a:t>
            </a:r>
          </a:p>
          <a:p>
            <a:pPr>
              <a:buFont typeface="Wingdings" pitchFamily="2" charset="2"/>
              <a:buChar char="§"/>
              <a:defRPr/>
            </a:pPr>
            <a:r>
              <a:rPr lang="es-MX" sz="2000" dirty="0" smtClean="0">
                <a:latin typeface="Arial" charset="0"/>
                <a:cs typeface="Arial" charset="0"/>
              </a:rPr>
              <a:t> </a:t>
            </a:r>
            <a:r>
              <a:rPr lang="es-MX" sz="2000" b="1" dirty="0" smtClean="0">
                <a:latin typeface="Arial" charset="0"/>
                <a:cs typeface="Arial" charset="0"/>
              </a:rPr>
              <a:t>Re</a:t>
            </a:r>
            <a:r>
              <a:rPr lang="es-ES" sz="2000" b="1" dirty="0" smtClean="0">
                <a:latin typeface="Arial" charset="0"/>
                <a:cs typeface="Arial" charset="0"/>
              </a:rPr>
              <a:t>significado el concepto de discapacidad</a:t>
            </a:r>
            <a:r>
              <a:rPr lang="es-ES" sz="2000" dirty="0" smtClean="0">
                <a:latin typeface="Arial" charset="0"/>
                <a:cs typeface="Arial" charset="0"/>
              </a:rPr>
              <a:t>, que se define como: </a:t>
            </a:r>
            <a:endParaRPr lang="es-MX" sz="2000" dirty="0" smtClean="0">
              <a:latin typeface="Arial" charset="0"/>
              <a:cs typeface="Arial" charset="0"/>
            </a:endParaRPr>
          </a:p>
          <a:p>
            <a:pPr>
              <a:buNone/>
              <a:defRPr/>
            </a:pPr>
            <a:r>
              <a:rPr lang="es-ES" sz="2000" i="1" dirty="0" smtClean="0">
                <a:latin typeface="Arial" charset="0"/>
                <a:cs typeface="Arial" charset="0"/>
              </a:rPr>
              <a:t>     La cantidad y la calidad de apoyos que requiere una persona para poderse desenvolver en la vida como un ser autosuficiente, y no por la discapacidad en sí misma.</a:t>
            </a:r>
            <a:r>
              <a:rPr lang="es-ES" sz="2000" dirty="0" smtClean="0">
                <a:latin typeface="Arial" charset="0"/>
                <a:cs typeface="Arial" charset="0"/>
              </a:rPr>
              <a:t> (</a:t>
            </a:r>
            <a:r>
              <a:rPr lang="es-ES" sz="2000" dirty="0" err="1" smtClean="0">
                <a:latin typeface="Arial" charset="0"/>
                <a:cs typeface="Arial" charset="0"/>
              </a:rPr>
              <a:t>Shalock</a:t>
            </a:r>
            <a:r>
              <a:rPr lang="es-ES" sz="2000" dirty="0" smtClean="0">
                <a:latin typeface="Arial" charset="0"/>
                <a:cs typeface="Arial" charset="0"/>
              </a:rPr>
              <a:t>, 1999)</a:t>
            </a:r>
          </a:p>
          <a:p>
            <a:pPr>
              <a:buFont typeface="Wingdings" pitchFamily="2" charset="2"/>
              <a:buChar char="§"/>
              <a:defRPr/>
            </a:pPr>
            <a:r>
              <a:rPr lang="es-ES" sz="2000" dirty="0" smtClean="0">
                <a:solidFill>
                  <a:schemeClr val="accent4">
                    <a:lumMod val="50000"/>
                  </a:schemeClr>
                </a:solidFill>
                <a:latin typeface="Arial" charset="0"/>
                <a:cs typeface="Arial" charset="0"/>
              </a:rPr>
              <a:t> </a:t>
            </a:r>
            <a:r>
              <a:rPr lang="es-ES" sz="2000" b="1" dirty="0" smtClean="0">
                <a:solidFill>
                  <a:schemeClr val="accent4">
                    <a:lumMod val="50000"/>
                  </a:schemeClr>
                </a:solidFill>
                <a:latin typeface="Arial" charset="0"/>
                <a:cs typeface="Arial" charset="0"/>
              </a:rPr>
              <a:t>Barreras para el aprendizaje y la participación </a:t>
            </a:r>
            <a:r>
              <a:rPr lang="es-ES" sz="2000" dirty="0" smtClean="0">
                <a:solidFill>
                  <a:schemeClr val="accent4">
                    <a:lumMod val="50000"/>
                  </a:schemeClr>
                </a:solidFill>
                <a:latin typeface="Arial" charset="0"/>
                <a:cs typeface="Arial" charset="0"/>
              </a:rPr>
              <a:t>distintas </a:t>
            </a:r>
            <a:r>
              <a:rPr lang="es-ES" sz="2000" dirty="0" smtClean="0">
                <a:latin typeface="Arial" charset="0"/>
                <a:cs typeface="Arial" charset="0"/>
              </a:rPr>
              <a:t>dificultades durante su proceso de aprendizaje, ya sea de lenguaje, motricidad, capacidad intelectual, etc.; dificultades que con frecuencia se agrupan en categorías fijas, estigmatizando a las alumnas y los alumnos, lo que ahonda aún más los problemas que presentan o incluso, en forma estereotipada, se les cataloga sin ningún diagnóstico especializado.</a:t>
            </a:r>
          </a:p>
          <a:p>
            <a:pPr>
              <a:buFont typeface="Wingdings" pitchFamily="2" charset="2"/>
              <a:buChar char="v"/>
              <a:defRPr/>
            </a:pPr>
            <a:r>
              <a:rPr lang="es-ES" sz="1800" b="1" cap="all" dirty="0" smtClean="0">
                <a:latin typeface="Arial" pitchFamily="34" charset="0"/>
                <a:cs typeface="Arial" pitchFamily="34" charset="0"/>
              </a:rPr>
              <a:t> </a:t>
            </a:r>
            <a:r>
              <a:rPr lang="es-ES" sz="1800" b="1" cap="all" dirty="0" smtClean="0">
                <a:solidFill>
                  <a:schemeClr val="accent4">
                    <a:lumMod val="50000"/>
                  </a:schemeClr>
                </a:solidFill>
                <a:latin typeface="Arial" pitchFamily="34" charset="0"/>
                <a:cs typeface="Arial" pitchFamily="34" charset="0"/>
              </a:rPr>
              <a:t>El racismo como forma de violencia hacia los pueblos ORIGINARIOS</a:t>
            </a:r>
          </a:p>
          <a:p>
            <a:pPr>
              <a:buFont typeface="Wingdings" pitchFamily="2" charset="2"/>
              <a:buChar char="§"/>
              <a:defRPr/>
            </a:pPr>
            <a:r>
              <a:rPr lang="es-ES" sz="2400" dirty="0" smtClean="0"/>
              <a:t> </a:t>
            </a:r>
            <a:r>
              <a:rPr lang="es-ES" sz="2000" dirty="0" smtClean="0"/>
              <a:t>El racismo y etnocentrismo</a:t>
            </a:r>
            <a:endParaRPr lang="es-ES" sz="2400" dirty="0" smtClean="0"/>
          </a:p>
          <a:p>
            <a:pPr>
              <a:defRPr/>
            </a:pPr>
            <a:endParaRPr lang="es-MX"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785819" y="357175"/>
            <a:ext cx="5624633" cy="646331"/>
          </a:xfrm>
          <a:prstGeom prst="rect">
            <a:avLst/>
          </a:prstGeom>
          <a:noFill/>
          <a:ln w="9525">
            <a:noFill/>
            <a:miter lim="800000"/>
            <a:headEnd/>
            <a:tailEnd/>
          </a:ln>
        </p:spPr>
        <p:txBody>
          <a:bodyPr wrap="square">
            <a:spAutoFit/>
          </a:bodyPr>
          <a:lstStyle/>
          <a:p>
            <a:r>
              <a:rPr lang="es-ES" sz="3600" b="1" dirty="0">
                <a:latin typeface="Tahoma" pitchFamily="34" charset="0"/>
              </a:rPr>
              <a:t>Frente a la violencia…</a:t>
            </a:r>
          </a:p>
        </p:txBody>
      </p:sp>
      <p:sp>
        <p:nvSpPr>
          <p:cNvPr id="6" name="Text Box 2"/>
          <p:cNvSpPr txBox="1">
            <a:spLocks noChangeArrowheads="1"/>
          </p:cNvSpPr>
          <p:nvPr/>
        </p:nvSpPr>
        <p:spPr bwMode="auto">
          <a:xfrm>
            <a:off x="3714744" y="5473005"/>
            <a:ext cx="5150023" cy="1384995"/>
          </a:xfrm>
          <a:prstGeom prst="rect">
            <a:avLst/>
          </a:prstGeom>
          <a:noFill/>
          <a:ln w="9525">
            <a:noFill/>
            <a:miter lim="800000"/>
            <a:headEnd/>
            <a:tailEnd/>
          </a:ln>
        </p:spPr>
        <p:txBody>
          <a:bodyPr wrap="square">
            <a:spAutoFit/>
          </a:bodyPr>
          <a:lstStyle/>
          <a:p>
            <a:pPr algn="r"/>
            <a:r>
              <a:rPr lang="es-ES" sz="2800" dirty="0">
                <a:latin typeface="Tahoma" pitchFamily="34" charset="0"/>
              </a:rPr>
              <a:t>Hoy más que nunca tenemos que impulsar y reforzar la EDUCACIÓN PARA LA PAZ</a:t>
            </a:r>
          </a:p>
        </p:txBody>
      </p:sp>
      <p:pic>
        <p:nvPicPr>
          <p:cNvPr id="7" name="Picture 2" descr="http://tbn0.google.com/images?q=tbn:UfvDjPWH8l-UrM:http://www.redasociativa.org/elinsurgente/ficheros/Nico.%2520Iraq.%2520Guerra%2520sucia.jpg">
            <a:hlinkClick r:id="rId4"/>
          </p:cNvPr>
          <p:cNvPicPr>
            <a:picLocks noChangeAspect="1" noChangeArrowheads="1"/>
          </p:cNvPicPr>
          <p:nvPr/>
        </p:nvPicPr>
        <p:blipFill>
          <a:blip r:embed="rId5"/>
          <a:srcRect/>
          <a:stretch>
            <a:fillRect/>
          </a:stretch>
        </p:blipFill>
        <p:spPr bwMode="auto">
          <a:xfrm>
            <a:off x="5500694" y="2500306"/>
            <a:ext cx="3418201" cy="2269105"/>
          </a:xfrm>
          <a:prstGeom prst="rect">
            <a:avLst/>
          </a:prstGeom>
          <a:noFill/>
          <a:ln w="9525">
            <a:noFill/>
            <a:miter lim="800000"/>
            <a:headEnd/>
            <a:tailEnd/>
          </a:ln>
        </p:spPr>
      </p:pic>
      <p:graphicFrame>
        <p:nvGraphicFramePr>
          <p:cNvPr id="8" name="Object 2"/>
          <p:cNvGraphicFramePr>
            <a:graphicFrameLocks noChangeAspect="1"/>
          </p:cNvGraphicFramePr>
          <p:nvPr/>
        </p:nvGraphicFramePr>
        <p:xfrm>
          <a:off x="571506" y="1000108"/>
          <a:ext cx="4786312" cy="4429156"/>
        </p:xfrm>
        <a:graphic>
          <a:graphicData uri="http://schemas.openxmlformats.org/presentationml/2006/ole">
            <p:oleObj spid="_x0000_s18434" name="Fotografía de Photo Editor" r:id="rId6" imgW="6857143" imgH="5144218"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builtIn="1"/>
                                        </p:tgtEl>
                                      </p:cMediaNode>
                                    </p:audio>
                                  </p:sub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arn(outVertical)">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P spid="6"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1857375" y="857250"/>
            <a:ext cx="4714875" cy="582613"/>
          </a:xfrm>
        </p:spPr>
        <p:txBody>
          <a:bodyPr>
            <a:normAutofit fontScale="90000"/>
          </a:bodyPr>
          <a:lstStyle/>
          <a:p>
            <a:pPr eaLnBrk="1" hangingPunct="1"/>
            <a:r>
              <a:rPr lang="es-ES" sz="2400" b="1" smtClean="0"/>
              <a:t>CÍRCULO VIRTUOSO DE LA PAZ</a:t>
            </a:r>
            <a:r>
              <a:rPr lang="es-MX" sz="2400" smtClean="0"/>
              <a:t/>
            </a:r>
            <a:br>
              <a:rPr lang="es-MX" sz="2400" smtClean="0"/>
            </a:br>
            <a:endParaRPr lang="es-MX" sz="2400" b="1" smtClean="0"/>
          </a:p>
        </p:txBody>
      </p:sp>
      <p:pic>
        <p:nvPicPr>
          <p:cNvPr id="5" name="Picture 2"/>
          <p:cNvPicPr>
            <a:picLocks noChangeAspect="1" noChangeArrowheads="1"/>
          </p:cNvPicPr>
          <p:nvPr/>
        </p:nvPicPr>
        <p:blipFill>
          <a:blip r:embed="rId2"/>
          <a:srcRect/>
          <a:stretch>
            <a:fillRect/>
          </a:stretch>
        </p:blipFill>
        <p:spPr bwMode="auto">
          <a:xfrm>
            <a:off x="2071689" y="1500188"/>
            <a:ext cx="3929072" cy="37147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654032"/>
          </a:xfrm>
        </p:spPr>
        <p:txBody>
          <a:bodyPr>
            <a:normAutofit fontScale="90000"/>
          </a:bodyPr>
          <a:lstStyle/>
          <a:p>
            <a:pPr algn="l"/>
            <a:r>
              <a:rPr lang="es-MX" b="1" dirty="0" smtClean="0"/>
              <a:t/>
            </a:r>
            <a:br>
              <a:rPr lang="es-MX" b="1" dirty="0" smtClean="0"/>
            </a:br>
            <a:r>
              <a:rPr lang="es-MX" sz="3600" b="1" dirty="0" smtClean="0"/>
              <a:t>Introducción</a:t>
            </a:r>
            <a:r>
              <a:rPr lang="es-MX" dirty="0" smtClean="0"/>
              <a:t/>
            </a:r>
            <a:br>
              <a:rPr lang="es-MX" dirty="0" smtClean="0"/>
            </a:br>
            <a:endParaRPr lang="es-MX" dirty="0"/>
          </a:p>
        </p:txBody>
      </p:sp>
      <p:sp>
        <p:nvSpPr>
          <p:cNvPr id="3" name="2 Marcador de contenido"/>
          <p:cNvSpPr>
            <a:spLocks noGrp="1"/>
          </p:cNvSpPr>
          <p:nvPr>
            <p:ph idx="1"/>
          </p:nvPr>
        </p:nvSpPr>
        <p:spPr>
          <a:xfrm>
            <a:off x="457200" y="928670"/>
            <a:ext cx="8329642" cy="5197493"/>
          </a:xfrm>
        </p:spPr>
        <p:txBody>
          <a:bodyPr>
            <a:normAutofit fontScale="40000" lnSpcReduction="20000"/>
          </a:bodyPr>
          <a:lstStyle/>
          <a:p>
            <a:pPr>
              <a:buNone/>
            </a:pPr>
            <a:r>
              <a:rPr lang="es-MX" b="1" dirty="0"/>
              <a:t> </a:t>
            </a:r>
            <a:endParaRPr lang="es-MX" dirty="0"/>
          </a:p>
          <a:p>
            <a:pPr>
              <a:buNone/>
            </a:pPr>
            <a:r>
              <a:rPr lang="es-MX" sz="4300" dirty="0" smtClean="0"/>
              <a:t>       Aprender </a:t>
            </a:r>
            <a:r>
              <a:rPr lang="es-MX" sz="4300" dirty="0"/>
              <a:t>a convivir con las y los demás para prevenir la violencia no es un acto de voluntad, sino una tarea formativa, tan importante como adquirir los conocimientos y las competencias cognitivas que se enseñan en los centros escolares. Estas competencias son el componente pedagógico para resolver conflictos con base en la educación para la paz y la promoción de los derechos humanos. </a:t>
            </a:r>
          </a:p>
          <a:p>
            <a:pPr>
              <a:buNone/>
            </a:pPr>
            <a:r>
              <a:rPr lang="es-MX" sz="4300" dirty="0"/>
              <a:t> </a:t>
            </a:r>
          </a:p>
          <a:p>
            <a:pPr>
              <a:buNone/>
            </a:pPr>
            <a:r>
              <a:rPr lang="es-MX" sz="4300" dirty="0" smtClean="0"/>
              <a:t>        Dicho </a:t>
            </a:r>
            <a:r>
              <a:rPr lang="es-MX" sz="4300" dirty="0"/>
              <a:t>aprendizaje requiere de una sólida formación teórica y metodológica como elemento esencial de las capacidades y competencias que deberán desarrollar tanto el profesorado, el personal técnico y directivo como el alumnado y sus familias, para enfrentar con éxito los desafíos del entorno cambiante en el que vivimos. </a:t>
            </a:r>
          </a:p>
          <a:p>
            <a:pPr>
              <a:buNone/>
            </a:pPr>
            <a:r>
              <a:rPr lang="es-MX" sz="4300" dirty="0"/>
              <a:t> </a:t>
            </a:r>
          </a:p>
          <a:p>
            <a:pPr>
              <a:buNone/>
            </a:pPr>
            <a:r>
              <a:rPr lang="es-MX" sz="4300" dirty="0" smtClean="0"/>
              <a:t>       De </a:t>
            </a:r>
            <a:r>
              <a:rPr lang="es-MX" sz="4300" dirty="0"/>
              <a:t>lo contrario, si no hacemos nada y dejamos al margen esta labor de suma importancia, seguiremos reproduciendo problemáticas que contravienen el ordenamiento jurídico y educativo al que estamos comprometidos y comprometidas a cumplir, no sólo como medidas arbitrariamente impuestas y prescriptivas, sino como aspectos que nos permitirán ser mejores personas, con mayores índices de competitividad y con niveles de participación que, sin duda, pueden enriquecer nuestras relaciones a nivel personal, familiar, escolar y comunitario, de tal forma que colaboremos a construir el país que todas y todos anhelamos.</a:t>
            </a:r>
          </a:p>
          <a:p>
            <a:pPr>
              <a:buNone/>
            </a:pPr>
            <a:endParaRPr lang="es-MX" sz="4300" dirty="0"/>
          </a:p>
          <a:p>
            <a:pPr>
              <a:buNone/>
            </a:pPr>
            <a:r>
              <a:rPr lang="es-MX" sz="4300" dirty="0" smtClean="0"/>
              <a:t>        De </a:t>
            </a:r>
            <a:r>
              <a:rPr lang="es-MX" sz="4300" dirty="0"/>
              <a:t>ahí que con base en los objetivos de este Curso Internacional, el propósito general de esta mesa de trabajo es el </a:t>
            </a:r>
            <a:r>
              <a:rPr lang="es-MX" sz="4300" dirty="0" smtClean="0"/>
              <a:t>siguiente:</a:t>
            </a:r>
            <a:endParaRPr lang="es-MX" sz="4300" dirty="0"/>
          </a:p>
          <a:p>
            <a:endParaRPr lang="es-MX"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7158" y="0"/>
            <a:ext cx="8329642" cy="868346"/>
          </a:xfrm>
        </p:spPr>
        <p:txBody>
          <a:bodyPr>
            <a:normAutofit/>
          </a:bodyPr>
          <a:lstStyle/>
          <a:p>
            <a:r>
              <a:rPr lang="es-MX" sz="2400" b="1" dirty="0" smtClean="0"/>
              <a:t>SEGUNDO EJE: La educación para la paz y los derechos humanos</a:t>
            </a:r>
            <a:endParaRPr lang="es-MX" sz="2400" b="1" dirty="0"/>
          </a:p>
        </p:txBody>
      </p:sp>
      <p:sp>
        <p:nvSpPr>
          <p:cNvPr id="4" name="1 Título"/>
          <p:cNvSpPr txBox="1">
            <a:spLocks/>
          </p:cNvSpPr>
          <p:nvPr/>
        </p:nvSpPr>
        <p:spPr>
          <a:xfrm>
            <a:off x="357158" y="785794"/>
            <a:ext cx="8229600" cy="71438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MX" sz="2800" b="1" i="0" u="none" strike="noStrike" kern="1200" cap="none" spc="0" normalizeH="0" baseline="0" noProof="0" dirty="0" smtClean="0">
                <a:ln>
                  <a:noFill/>
                </a:ln>
                <a:solidFill>
                  <a:schemeClr val="accent2"/>
                </a:solidFill>
                <a:effectLst/>
                <a:uLnTx/>
                <a:uFillTx/>
                <a:latin typeface="+mj-lt"/>
                <a:ea typeface="+mj-ea"/>
                <a:cs typeface="+mj-cs"/>
              </a:rPr>
              <a:t>La educación previene la violencia</a:t>
            </a:r>
            <a:endParaRPr kumimoji="0" lang="es-MX" sz="2800" b="1" i="0" u="none" strike="noStrike" kern="1200" cap="none" spc="0" normalizeH="0" baseline="0" noProof="0" dirty="0">
              <a:ln>
                <a:noFill/>
              </a:ln>
              <a:solidFill>
                <a:schemeClr val="accent2"/>
              </a:solidFill>
              <a:effectLst/>
              <a:uLnTx/>
              <a:uFillTx/>
              <a:latin typeface="+mj-lt"/>
              <a:ea typeface="+mj-ea"/>
              <a:cs typeface="+mj-cs"/>
            </a:endParaRPr>
          </a:p>
        </p:txBody>
      </p:sp>
      <p:sp>
        <p:nvSpPr>
          <p:cNvPr id="5" name="2 Marcador de contenido"/>
          <p:cNvSpPr txBox="1">
            <a:spLocks/>
          </p:cNvSpPr>
          <p:nvPr/>
        </p:nvSpPr>
        <p:spPr>
          <a:xfrm>
            <a:off x="214282" y="3857580"/>
            <a:ext cx="8215370" cy="300042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s-MX" sz="2000" b="0" i="0" u="none" strike="noStrike" kern="1200" cap="none" spc="0" normalizeH="0" baseline="0" noProof="0" dirty="0" smtClean="0">
                <a:ln>
                  <a:noFill/>
                </a:ln>
                <a:solidFill>
                  <a:schemeClr val="tx1"/>
                </a:solidFill>
                <a:effectLst/>
                <a:uLnTx/>
                <a:uFillTx/>
                <a:latin typeface="+mn-lt"/>
                <a:ea typeface="+mn-ea"/>
                <a:cs typeface="+mn-cs"/>
              </a:rPr>
              <a:t>    </a:t>
            </a:r>
            <a:r>
              <a:rPr kumimoji="0" lang="es-ES" sz="2000" b="0" i="0" u="none" strike="noStrike" kern="1200" cap="none" spc="0" normalizeH="0" baseline="0" noProof="0" dirty="0" smtClean="0">
                <a:ln>
                  <a:noFill/>
                </a:ln>
                <a:solidFill>
                  <a:schemeClr val="tx1"/>
                </a:solidFill>
                <a:effectLst/>
                <a:uLnTx/>
                <a:uFillTx/>
                <a:latin typeface="+mn-lt"/>
                <a:ea typeface="+mn-ea"/>
                <a:cs typeface="+mn-cs"/>
              </a:rPr>
              <a:t>  A pesar de la importante cantidad de leyes que se han decretado en nuestro país en los últimos años, en torno a los derechos de la infancia y la juventud, las cuales mandatan a  las instancias de gobierno y en particular a la Secretaria de Educación Pública velar y garantizar tales derechos existen, pocos programas o los que existen tienen muy poco alcance, o son temporales, porque no cuentan con los recursos económicos para desarrollarse o la voluntad política para arraigar  una cultura de paz y </a:t>
            </a:r>
            <a:r>
              <a:rPr kumimoji="0" lang="es-ES" sz="2000" b="0" i="0" u="none" strike="noStrike" kern="1200" cap="none" spc="0" normalizeH="0" baseline="0" noProof="0" dirty="0" err="1" smtClean="0">
                <a:ln>
                  <a:noFill/>
                </a:ln>
                <a:solidFill>
                  <a:schemeClr val="tx1"/>
                </a:solidFill>
                <a:effectLst/>
                <a:uLnTx/>
                <a:uFillTx/>
                <a:latin typeface="+mn-lt"/>
                <a:ea typeface="+mn-ea"/>
                <a:cs typeface="+mn-cs"/>
              </a:rPr>
              <a:t>noviolencia</a:t>
            </a:r>
            <a:r>
              <a:rPr kumimoji="0" lang="es-ES" sz="2000" b="0" i="0" u="none" strike="noStrike" kern="1200" cap="none" spc="0" normalizeH="0" baseline="0" noProof="0" dirty="0" smtClean="0">
                <a:ln>
                  <a:noFill/>
                </a:ln>
                <a:solidFill>
                  <a:schemeClr val="tx1"/>
                </a:solidFill>
                <a:effectLst/>
                <a:uLnTx/>
                <a:uFillTx/>
                <a:latin typeface="+mn-lt"/>
                <a:ea typeface="+mn-ea"/>
                <a:cs typeface="+mn-cs"/>
              </a:rPr>
              <a:t> dentro y fuera de las escuelas.</a:t>
            </a:r>
            <a:endParaRPr kumimoji="0" lang="es-MX"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MX"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2" descr="Foto10"/>
          <p:cNvPicPr>
            <a:picLocks noChangeAspect="1" noChangeArrowheads="1"/>
          </p:cNvPicPr>
          <p:nvPr/>
        </p:nvPicPr>
        <p:blipFill>
          <a:blip r:embed="rId2" cstate="print"/>
          <a:srcRect/>
          <a:stretch>
            <a:fillRect/>
          </a:stretch>
        </p:blipFill>
        <p:spPr bwMode="auto">
          <a:xfrm>
            <a:off x="5598622" y="1428736"/>
            <a:ext cx="3545378" cy="2248593"/>
          </a:xfrm>
          <a:prstGeom prst="rect">
            <a:avLst/>
          </a:prstGeom>
          <a:noFill/>
          <a:ln w="9525">
            <a:noFill/>
            <a:miter lim="800000"/>
            <a:headEnd/>
            <a:tailEnd/>
          </a:ln>
        </p:spPr>
      </p:pic>
      <p:sp>
        <p:nvSpPr>
          <p:cNvPr id="7" name="6 Rectángulo"/>
          <p:cNvSpPr/>
          <p:nvPr/>
        </p:nvSpPr>
        <p:spPr>
          <a:xfrm>
            <a:off x="428596" y="1428736"/>
            <a:ext cx="5072098" cy="2246769"/>
          </a:xfrm>
          <a:prstGeom prst="rect">
            <a:avLst/>
          </a:prstGeom>
        </p:spPr>
        <p:txBody>
          <a:bodyPr wrap="square">
            <a:spAutoFit/>
          </a:bodyPr>
          <a:lstStyle/>
          <a:p>
            <a:r>
              <a:rPr lang="es-ES" sz="2000" dirty="0" smtClean="0">
                <a:solidFill>
                  <a:prstClr val="black"/>
                </a:solidFill>
              </a:rPr>
              <a:t>Contra la violencia la educación puede ser un antídoto, dado que puede contribuir de manera importante a prevenirla.  Pero la educación a la que hago referencia debe mirarse desde el enfoque de los derechos humanos, la perspectiva de género y la cultura de paz. </a:t>
            </a:r>
            <a:endParaRPr lang="es-MX"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57200" y="274638"/>
            <a:ext cx="8229600" cy="582594"/>
          </a:xfrm>
        </p:spPr>
        <p:txBody>
          <a:bodyPr>
            <a:normAutofit/>
          </a:bodyPr>
          <a:lstStyle/>
          <a:p>
            <a:pPr algn="just"/>
            <a:r>
              <a:rPr lang="es-MX" sz="3200" b="1" dirty="0" smtClean="0">
                <a:solidFill>
                  <a:schemeClr val="accent6">
                    <a:lumMod val="50000"/>
                  </a:schemeClr>
                </a:solidFill>
              </a:rPr>
              <a:t>Cultura de paz</a:t>
            </a:r>
            <a:endParaRPr lang="es-MX" sz="3200" b="1" dirty="0">
              <a:solidFill>
                <a:schemeClr val="accent6">
                  <a:lumMod val="50000"/>
                </a:schemeClr>
              </a:solidFill>
            </a:endParaRPr>
          </a:p>
        </p:txBody>
      </p:sp>
      <p:sp>
        <p:nvSpPr>
          <p:cNvPr id="5" name="2 Marcador de contenido"/>
          <p:cNvSpPr>
            <a:spLocks noGrp="1"/>
          </p:cNvSpPr>
          <p:nvPr>
            <p:ph idx="1"/>
          </p:nvPr>
        </p:nvSpPr>
        <p:spPr>
          <a:xfrm>
            <a:off x="214282" y="928670"/>
            <a:ext cx="8472518" cy="5715040"/>
          </a:xfrm>
        </p:spPr>
        <p:txBody>
          <a:bodyPr>
            <a:normAutofit fontScale="25000" lnSpcReduction="20000"/>
          </a:bodyPr>
          <a:lstStyle/>
          <a:p>
            <a:r>
              <a:rPr lang="es-ES" sz="8000" dirty="0"/>
              <a:t>Cabe señalar que México signo los acuerdos </a:t>
            </a:r>
            <a:r>
              <a:rPr lang="es-ES" sz="8000" dirty="0" smtClean="0"/>
              <a:t>de la </a:t>
            </a:r>
            <a:r>
              <a:rPr lang="es-ES" sz="8000" dirty="0"/>
              <a:t>Asamblea General de las Naciones Unidas </a:t>
            </a:r>
            <a:r>
              <a:rPr lang="es-ES" sz="8000" dirty="0" smtClean="0"/>
              <a:t>de </a:t>
            </a:r>
            <a:r>
              <a:rPr lang="es-ES" sz="8000" dirty="0"/>
              <a:t>1999 en la que se aprueba la Declaración y el Programa de Acción sobre una Cultura de Paz. </a:t>
            </a:r>
            <a:endParaRPr lang="es-MX" sz="8000" dirty="0"/>
          </a:p>
          <a:p>
            <a:pPr>
              <a:buNone/>
            </a:pPr>
            <a:endParaRPr lang="es-MX" sz="8000" dirty="0"/>
          </a:p>
          <a:p>
            <a:r>
              <a:rPr lang="es-ES" sz="8000" dirty="0"/>
              <a:t>La </a:t>
            </a:r>
            <a:r>
              <a:rPr lang="es-ES" sz="9600" b="1" dirty="0">
                <a:solidFill>
                  <a:schemeClr val="accent6">
                    <a:lumMod val="50000"/>
                  </a:schemeClr>
                </a:solidFill>
              </a:rPr>
              <a:t>cultura de paz </a:t>
            </a:r>
            <a:r>
              <a:rPr lang="es-ES" sz="8000" dirty="0"/>
              <a:t>fue definida años antes en la Conferencia General de la UNESCO para los años </a:t>
            </a:r>
            <a:r>
              <a:rPr lang="es-ES" sz="8000" dirty="0" smtClean="0"/>
              <a:t>1996-2001</a:t>
            </a:r>
          </a:p>
          <a:p>
            <a:pPr>
              <a:buNone/>
            </a:pPr>
            <a:endParaRPr lang="es-ES" dirty="0" smtClean="0"/>
          </a:p>
          <a:p>
            <a:pPr>
              <a:buNone/>
            </a:pPr>
            <a:r>
              <a:rPr lang="es-ES" sz="5100" dirty="0"/>
              <a:t> </a:t>
            </a:r>
            <a:endParaRPr lang="es-MX" sz="5100" dirty="0"/>
          </a:p>
          <a:p>
            <a:pPr>
              <a:buNone/>
            </a:pPr>
            <a:endParaRPr lang="es-MX" dirty="0" smtClean="0"/>
          </a:p>
          <a:p>
            <a:endParaRPr lang="es-MX" sz="8000" dirty="0" smtClean="0"/>
          </a:p>
          <a:p>
            <a:endParaRPr lang="es-MX" sz="8000" dirty="0" smtClean="0"/>
          </a:p>
          <a:p>
            <a:endParaRPr lang="es-MX" sz="8000" dirty="0" smtClean="0"/>
          </a:p>
          <a:p>
            <a:endParaRPr lang="es-MX" sz="6200" dirty="0" smtClean="0"/>
          </a:p>
          <a:p>
            <a:endParaRPr lang="es-MX" sz="6200" dirty="0" smtClean="0"/>
          </a:p>
          <a:p>
            <a:endParaRPr lang="es-MX" sz="6200" dirty="0" smtClean="0"/>
          </a:p>
          <a:p>
            <a:pPr>
              <a:buNone/>
            </a:pPr>
            <a:endParaRPr lang="es-MX" sz="6200" dirty="0" smtClean="0"/>
          </a:p>
          <a:p>
            <a:endParaRPr lang="es-MX" sz="5500" dirty="0" smtClean="0"/>
          </a:p>
          <a:p>
            <a:endParaRPr lang="es-MX" sz="5500" dirty="0" smtClean="0"/>
          </a:p>
          <a:p>
            <a:endParaRPr lang="es-MX" sz="5500" dirty="0" smtClean="0"/>
          </a:p>
          <a:p>
            <a:r>
              <a:rPr lang="es-MX" sz="8000" dirty="0" smtClean="0"/>
              <a:t>En </a:t>
            </a:r>
            <a:r>
              <a:rPr lang="es-MX" sz="8000" dirty="0"/>
              <a:t>dicha Conferencia se acordaron las medidas necesarias para desarrollar la cultura de la paz; medidas que quedaron integradas en la Estrategia de Medianos Plazo</a:t>
            </a:r>
            <a:r>
              <a:rPr lang="es-MX" sz="8000" dirty="0" smtClean="0"/>
              <a:t> </a:t>
            </a:r>
            <a:r>
              <a:rPr lang="es-MX" sz="8000" dirty="0"/>
              <a:t>Cfr. Estrategia a Plazo Medio de la UNESCO 1996-2001. Documento 28 C/4, p. 16.</a:t>
            </a:r>
          </a:p>
          <a:p>
            <a:endParaRPr lang="es-MX" dirty="0"/>
          </a:p>
        </p:txBody>
      </p:sp>
      <p:sp>
        <p:nvSpPr>
          <p:cNvPr id="6" name="5 Rectángulo"/>
          <p:cNvSpPr/>
          <p:nvPr/>
        </p:nvSpPr>
        <p:spPr>
          <a:xfrm>
            <a:off x="571472" y="2714620"/>
            <a:ext cx="8001056" cy="2714644"/>
          </a:xfrm>
          <a:prstGeom prst="rect">
            <a:avLst/>
          </a:prstGeom>
          <a:solidFill>
            <a:schemeClr val="accent2">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dirty="0" smtClean="0">
                <a:solidFill>
                  <a:schemeClr val="tx1"/>
                </a:solidFill>
              </a:rPr>
              <a:t>“…como el conjunto de valores, actitudes y comportamientos, modos de vida y acción que, inspirándose en ella, reflejan el respeto de la vida, de la persona humana, de su dignidad y sus derechos, el rechazo de la violencia, comprendidas todas las formas de terrorismo, y la adhesión a los principios de libertad, justicia, solidaridad, tolerancia y entendimiento tanto entre los pueblos como entre los grupos y las personas”</a:t>
            </a:r>
            <a:endParaRPr lang="es-MX"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txBox="1">
            <a:spLocks/>
          </p:cNvSpPr>
          <p:nvPr/>
        </p:nvSpPr>
        <p:spPr>
          <a:xfrm>
            <a:off x="357158" y="500042"/>
            <a:ext cx="8401080" cy="5697559"/>
          </a:xfrm>
          <a:prstGeom prst="rect">
            <a:avLst/>
          </a:prstGeom>
        </p:spPr>
        <p:txBody>
          <a:bodyPr vert="horz" lIns="91440" tIns="45720" rIns="91440" bIns="45720" rtlCol="0">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MX" sz="3200" b="0" i="0" u="none" strike="noStrike" kern="1200" cap="none" spc="0" normalizeH="0" baseline="0" noProof="0" dirty="0" smtClean="0">
                <a:ln>
                  <a:noFill/>
                </a:ln>
                <a:solidFill>
                  <a:schemeClr val="tx1"/>
                </a:solidFill>
                <a:effectLst/>
                <a:uLnTx/>
                <a:uFillTx/>
                <a:latin typeface="+mn-lt"/>
                <a:ea typeface="+mn-ea"/>
                <a:cs typeface="+mn-cs"/>
              </a:rPr>
              <a:t>Ante las múltiples y variadas medidas que hacen posible la concreción de una </a:t>
            </a:r>
            <a:r>
              <a:rPr kumimoji="0" lang="es-MX" sz="3200" b="1" i="0" u="none" strike="noStrike" kern="1200" cap="none" spc="0" normalizeH="0" baseline="0" noProof="0" dirty="0" smtClean="0">
                <a:ln>
                  <a:noFill/>
                </a:ln>
                <a:solidFill>
                  <a:schemeClr val="accent1"/>
                </a:solidFill>
                <a:effectLst/>
                <a:uLnTx/>
                <a:uFillTx/>
                <a:latin typeface="+mn-lt"/>
                <a:ea typeface="+mn-ea"/>
                <a:cs typeface="+mn-cs"/>
              </a:rPr>
              <a:t>cultura de paz </a:t>
            </a:r>
            <a:r>
              <a:rPr kumimoji="0" lang="es-MX" sz="3200" b="0" i="0" u="none" strike="noStrike" kern="1200" cap="none" spc="0" normalizeH="0" baseline="0" noProof="0" dirty="0" smtClean="0">
                <a:ln>
                  <a:noFill/>
                </a:ln>
                <a:solidFill>
                  <a:schemeClr val="tx1"/>
                </a:solidFill>
                <a:effectLst/>
                <a:uLnTx/>
                <a:uFillTx/>
                <a:latin typeface="+mn-lt"/>
                <a:ea typeface="+mn-ea"/>
                <a:cs typeface="+mn-cs"/>
              </a:rPr>
              <a:t>en planes, proyectos y acciones en las que compromete a instituciones públicas y privadas, organizaciones de la sociedad civil, a profesionistas y de manera especial a maestras y maestros y a los sistemas educativos en su conjunto,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MX" sz="3200" b="1" i="0" u="none" strike="noStrike" kern="1200" cap="none" spc="0" normalizeH="0" baseline="0" noProof="0" dirty="0" smtClean="0">
                <a:ln>
                  <a:noFill/>
                </a:ln>
                <a:solidFill>
                  <a:schemeClr val="accent1"/>
                </a:solidFill>
                <a:effectLst/>
                <a:uLnTx/>
                <a:uFillTx/>
                <a:latin typeface="+mn-lt"/>
                <a:ea typeface="+mn-ea"/>
                <a:cs typeface="+mn-cs"/>
              </a:rPr>
              <a:t>cabe exigir con fuerza la aplicación de tales medidas para dar cabal cumplimiento a impulsar la educación para la paz en todos los niveles educativos, y en particular en la educación básica. Ello implica dejar atrás las medidas de carácter punitivo y parcial, tales como los marcos de convivencia escolar y las propuestas de ley en torno al acoso escolar </a:t>
            </a:r>
            <a:endParaRPr kumimoji="0" lang="es-MX" sz="3200" b="1" i="0" u="none" strike="noStrike" kern="1200" cap="none" spc="0" normalizeH="0" baseline="0" noProof="0" dirty="0">
              <a:ln>
                <a:noFill/>
              </a:ln>
              <a:solidFill>
                <a:schemeClr val="accent1"/>
              </a:solidFill>
              <a:effectLst/>
              <a:uLnTx/>
              <a:uFillTx/>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bwMode="auto">
          <a:xfrm>
            <a:off x="500034" y="1000108"/>
            <a:ext cx="8215370"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MX" sz="2200" b="0" i="0" u="none" strike="noStrike" cap="none" normalizeH="0" baseline="0" dirty="0" smtClean="0">
                <a:ln>
                  <a:noFill/>
                </a:ln>
                <a:solidFill>
                  <a:schemeClr val="tx1"/>
                </a:solidFill>
                <a:effectLst/>
                <a:ea typeface="Calibri" pitchFamily="34" charset="0"/>
                <a:cs typeface="Times New Roman" pitchFamily="18" charset="0"/>
              </a:rPr>
              <a:t>Desde esta perspectiva, la paz es entonces cambio y resolución de los conflictos por la vía pacífica; es esta paz la que abre el horizonte de una vida más esperanzadora y que implica una revisión profunda no solo de nuestras formas de convivencia en todos los espacios, sino al mismo tiempo una profunda reforma del Estado, así de grande y de ambiciosa es la paz que estamos empeñados y empeñadas a alcanzar, para que haya justicia, igualdad y democracia.</a:t>
            </a:r>
            <a:endParaRPr kumimoji="0" lang="es-MX" sz="2200" b="0" i="0" u="none" strike="noStrike" cap="none" normalizeH="0" baseline="0" dirty="0" smtClean="0">
              <a:ln>
                <a:noFill/>
              </a:ln>
              <a:solidFill>
                <a:schemeClr val="tx1"/>
              </a:solidFill>
              <a:effectLst/>
              <a:cs typeface="Arial" pitchFamily="34" charset="0"/>
            </a:endParaRPr>
          </a:p>
        </p:txBody>
      </p:sp>
      <p:sp>
        <p:nvSpPr>
          <p:cNvPr id="5" name="4 Rectángulo"/>
          <p:cNvSpPr/>
          <p:nvPr/>
        </p:nvSpPr>
        <p:spPr>
          <a:xfrm>
            <a:off x="285720" y="214290"/>
            <a:ext cx="8643998" cy="523220"/>
          </a:xfrm>
          <a:prstGeom prst="rect">
            <a:avLst/>
          </a:prstGeom>
        </p:spPr>
        <p:txBody>
          <a:bodyPr wrap="square">
            <a:spAutoFit/>
          </a:bodyPr>
          <a:lstStyle/>
          <a:p>
            <a:r>
              <a:rPr lang="es-MX" sz="2800" b="1" dirty="0" smtClean="0">
                <a:solidFill>
                  <a:srgbClr val="F79646">
                    <a:lumMod val="75000"/>
                  </a:srgbClr>
                </a:solidFill>
                <a:ea typeface="Calibri" pitchFamily="34" charset="0"/>
                <a:cs typeface="Times New Roman" pitchFamily="18" charset="0"/>
              </a:rPr>
              <a:t>¿Cómo concretar a nivel educativo la paz que  queremos</a:t>
            </a:r>
            <a:endParaRPr lang="es-MX" dirty="0"/>
          </a:p>
        </p:txBody>
      </p:sp>
      <p:graphicFrame>
        <p:nvGraphicFramePr>
          <p:cNvPr id="6" name="Object 2"/>
          <p:cNvGraphicFramePr>
            <a:graphicFrameLocks noChangeAspect="1"/>
          </p:cNvGraphicFramePr>
          <p:nvPr/>
        </p:nvGraphicFramePr>
        <p:xfrm>
          <a:off x="6143636" y="3571876"/>
          <a:ext cx="2746662" cy="2571768"/>
        </p:xfrm>
        <a:graphic>
          <a:graphicData uri="http://schemas.openxmlformats.org/presentationml/2006/ole">
            <p:oleObj spid="_x0000_s47106" name="Fotografía de Photo Editor" r:id="rId3" imgW="10742857" imgH="15238095" progId="">
              <p:embed/>
            </p:oleObj>
          </a:graphicData>
        </a:graphic>
      </p:graphicFrame>
      <p:sp>
        <p:nvSpPr>
          <p:cNvPr id="7" name="6 Rectángulo"/>
          <p:cNvSpPr/>
          <p:nvPr/>
        </p:nvSpPr>
        <p:spPr>
          <a:xfrm>
            <a:off x="500034" y="3857628"/>
            <a:ext cx="5786478" cy="2462213"/>
          </a:xfrm>
          <a:prstGeom prst="rect">
            <a:avLst/>
          </a:prstGeom>
        </p:spPr>
        <p:txBody>
          <a:bodyPr wrap="square">
            <a:spAutoFit/>
          </a:bodyPr>
          <a:lstStyle/>
          <a:p>
            <a:pPr lvl="0" eaLnBrk="0" fontAlgn="base" hangingPunct="0">
              <a:spcBef>
                <a:spcPct val="0"/>
              </a:spcBef>
              <a:spcAft>
                <a:spcPct val="0"/>
              </a:spcAft>
            </a:pPr>
            <a:r>
              <a:rPr lang="es-MX" sz="2200" dirty="0" smtClean="0">
                <a:ea typeface="Calibri" pitchFamily="34" charset="0"/>
                <a:cs typeface="Times New Roman" pitchFamily="18" charset="0"/>
              </a:rPr>
              <a:t>Pero tal ambición no puede ni debe quedarse en pronunciamientos huecos, demagógicos y retóricos, sino llevarse a la práctica y aterrizarse en todos los ámbitos de la vida social, preferentemente en las escuelas y la forma de hacerlo es desarrollar las competencias psicosociales y éticas para aprender a convivir.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3"/>
          <p:cNvSpPr txBox="1">
            <a:spLocks noChangeArrowheads="1"/>
          </p:cNvSpPr>
          <p:nvPr/>
        </p:nvSpPr>
        <p:spPr>
          <a:xfrm>
            <a:off x="428596" y="2285992"/>
            <a:ext cx="2643206" cy="1722443"/>
          </a:xfrm>
          <a:prstGeom prst="rect">
            <a:avLst/>
          </a:prstGeom>
          <a:noFill/>
        </p:spPr>
        <p:txBody>
          <a:bodyPr vert="horz" lIns="91440" tIns="45720" rIns="91440" bIns="45720" rtlCol="0">
            <a:noAutofit/>
          </a:bodyPr>
          <a:lstStyle/>
          <a:p>
            <a:pPr marL="342900" marR="0" lvl="0" indent="-342900" defTabSz="914400" rtl="0" eaLnBrk="1" fontAlgn="auto" latinLnBrk="0" hangingPunct="1">
              <a:lnSpc>
                <a:spcPct val="100000"/>
              </a:lnSpc>
              <a:spcBef>
                <a:spcPct val="20000"/>
              </a:spcBef>
              <a:spcAft>
                <a:spcPts val="0"/>
              </a:spcAft>
              <a:buClrTx/>
              <a:buSzTx/>
              <a:buFontTx/>
              <a:buNone/>
              <a:tabLst/>
              <a:defRPr/>
            </a:pPr>
            <a:r>
              <a:rPr kumimoji="0" lang="es-ES" sz="2400" b="1" i="0" u="none" strike="noStrike" kern="1200" cap="none" spc="0" normalizeH="0" baseline="0" noProof="0" dirty="0" smtClean="0">
                <a:ln>
                  <a:noFill/>
                </a:ln>
                <a:solidFill>
                  <a:schemeClr val="tx1"/>
                </a:solidFill>
                <a:effectLst/>
                <a:uLnTx/>
                <a:uFillTx/>
                <a:latin typeface="+mn-lt"/>
                <a:ea typeface="+mn-ea"/>
                <a:cs typeface="+mn-cs"/>
              </a:rPr>
              <a:t>COMPETENCIAS</a:t>
            </a:r>
          </a:p>
          <a:p>
            <a:pPr marL="342900" marR="0" lvl="0" indent="-342900" defTabSz="914400" rtl="0" eaLnBrk="1" fontAlgn="auto" latinLnBrk="0" hangingPunct="1">
              <a:lnSpc>
                <a:spcPct val="100000"/>
              </a:lnSpc>
              <a:spcBef>
                <a:spcPct val="20000"/>
              </a:spcBef>
              <a:spcAft>
                <a:spcPts val="0"/>
              </a:spcAft>
              <a:buClrTx/>
              <a:buSzTx/>
              <a:buFontTx/>
              <a:buNone/>
              <a:tabLst/>
              <a:defRPr/>
            </a:pPr>
            <a:r>
              <a:rPr kumimoji="0" lang="es-ES" sz="2400" b="1" i="0" u="none" strike="noStrike" kern="1200" cap="none" spc="0" normalizeH="0" baseline="0" noProof="0" dirty="0" smtClean="0">
                <a:ln>
                  <a:noFill/>
                </a:ln>
                <a:solidFill>
                  <a:schemeClr val="tx1"/>
                </a:solidFill>
                <a:effectLst/>
                <a:uLnTx/>
                <a:uFillTx/>
                <a:latin typeface="+mn-lt"/>
                <a:ea typeface="+mn-ea"/>
                <a:cs typeface="+mn-cs"/>
              </a:rPr>
              <a:t>ÉTICAS</a:t>
            </a:r>
            <a:r>
              <a:rPr kumimoji="0" lang="es-ES" sz="2400" b="1" i="0" u="none" strike="noStrike" kern="1200" cap="none" spc="0" normalizeH="0" noProof="0" dirty="0" smtClean="0">
                <a:ln>
                  <a:noFill/>
                </a:ln>
                <a:solidFill>
                  <a:schemeClr val="tx1"/>
                </a:solidFill>
                <a:effectLst/>
                <a:uLnTx/>
                <a:uFillTx/>
                <a:latin typeface="+mn-lt"/>
                <a:ea typeface="+mn-ea"/>
                <a:cs typeface="+mn-cs"/>
              </a:rPr>
              <a:t>  Y</a:t>
            </a:r>
            <a:endParaRPr kumimoji="0" lang="es-ES"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defTabSz="914400" rtl="0" eaLnBrk="1" fontAlgn="auto" latinLnBrk="0" hangingPunct="1">
              <a:lnSpc>
                <a:spcPct val="100000"/>
              </a:lnSpc>
              <a:spcBef>
                <a:spcPct val="20000"/>
              </a:spcBef>
              <a:spcAft>
                <a:spcPts val="0"/>
              </a:spcAft>
              <a:buClrTx/>
              <a:buSzTx/>
              <a:buFontTx/>
              <a:buNone/>
              <a:tabLst/>
              <a:defRPr/>
            </a:pPr>
            <a:r>
              <a:rPr kumimoji="0" lang="es-ES" sz="2400" b="1" i="0" u="none" strike="noStrike" kern="1200" cap="none" spc="0" normalizeH="0" baseline="0" noProof="0" dirty="0" smtClean="0">
                <a:ln>
                  <a:noFill/>
                </a:ln>
                <a:solidFill>
                  <a:schemeClr val="tx1"/>
                </a:solidFill>
                <a:effectLst/>
                <a:uLnTx/>
                <a:uFillTx/>
                <a:latin typeface="+mn-lt"/>
                <a:ea typeface="+mn-ea"/>
                <a:cs typeface="+mn-cs"/>
              </a:rPr>
              <a:t>PSICOSOCIALES</a:t>
            </a:r>
          </a:p>
        </p:txBody>
      </p:sp>
      <p:graphicFrame>
        <p:nvGraphicFramePr>
          <p:cNvPr id="5" name="Group 3"/>
          <p:cNvGraphicFramePr>
            <a:graphicFrameLocks noGrp="1"/>
          </p:cNvGraphicFramePr>
          <p:nvPr/>
        </p:nvGraphicFramePr>
        <p:xfrm>
          <a:off x="3428992" y="357167"/>
          <a:ext cx="5286412" cy="5286411"/>
        </p:xfrm>
        <a:graphic>
          <a:graphicData uri="http://schemas.openxmlformats.org/drawingml/2006/table">
            <a:tbl>
              <a:tblPr/>
              <a:tblGrid>
                <a:gridCol w="5286412"/>
              </a:tblGrid>
              <a:tr h="5286411">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cs typeface="Times New Roman" pitchFamily="18" charset="0"/>
                        </a:rPr>
                        <a:t> Conocimiento de sí misma o de sí mismo</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cs typeface="Times New Roman" pitchFamily="18" charset="0"/>
                        </a:rPr>
                        <a:t> Autoestima</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cs typeface="Times New Roman" pitchFamily="18" charset="0"/>
                        </a:rPr>
                        <a:t> Manejo de sentimientos y emociones</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cs typeface="Times New Roman" pitchFamily="18" charset="0"/>
                        </a:rPr>
                        <a:t> Empatía</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cs typeface="Times New Roman" pitchFamily="18" charset="0"/>
                        </a:rPr>
                        <a:t> Respeto y tolerancia</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cs typeface="Times New Roman" pitchFamily="18" charset="0"/>
                        </a:rPr>
                        <a:t> Confianza</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cs typeface="Times New Roman" pitchFamily="18" charset="0"/>
                        </a:rPr>
                        <a:t> Aprecio por la diversidad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rPr>
                        <a:t> Toma de decisiones</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rPr>
                        <a:t> Comunicación asertiva</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rPr>
                        <a:t> Cooperación y colaboración</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rPr>
                        <a:t> Participación y organización</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rPr>
                        <a:t> Pensamiento crítico y creativo</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s-ES" sz="2400" b="0" i="0" u="none" strike="noStrike" cap="none" normalizeH="0" baseline="0" dirty="0" smtClean="0">
                          <a:ln>
                            <a:noFill/>
                          </a:ln>
                          <a:solidFill>
                            <a:schemeClr val="tx1"/>
                          </a:solidFill>
                          <a:effectLst/>
                          <a:latin typeface="Times New Roman" pitchFamily="18" charset="0"/>
                        </a:rPr>
                        <a:t> Resolución de conflictos</a:t>
                      </a:r>
                      <a:r>
                        <a:rPr kumimoji="0" lang="es-ES" sz="2400" b="0" i="0" u="none" strike="noStrike" cap="none" normalizeH="0" baseline="0" dirty="0" smtClean="0">
                          <a:ln>
                            <a:noFill/>
                          </a:ln>
                          <a:solidFill>
                            <a:schemeClr val="tx1"/>
                          </a:solidFill>
                          <a:effectLst/>
                          <a:latin typeface="Arial" pitchFamily="34" charset="0"/>
                        </a:rPr>
                        <a: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 name="AutoShape 9"/>
          <p:cNvSpPr>
            <a:spLocks noChangeArrowheads="1"/>
          </p:cNvSpPr>
          <p:nvPr/>
        </p:nvSpPr>
        <p:spPr bwMode="auto">
          <a:xfrm>
            <a:off x="2285984" y="2714620"/>
            <a:ext cx="976313" cy="485775"/>
          </a:xfrm>
          <a:prstGeom prst="rightArrow">
            <a:avLst>
              <a:gd name="adj1" fmla="val 50000"/>
              <a:gd name="adj2" fmla="val 50245"/>
            </a:avLst>
          </a:prstGeom>
          <a:solidFill>
            <a:schemeClr val="accent2"/>
          </a:solidFill>
          <a:ln w="9525">
            <a:solidFill>
              <a:schemeClr val="tx1"/>
            </a:solidFill>
            <a:miter lim="800000"/>
            <a:headEnd/>
            <a:tailEnd/>
          </a:ln>
        </p:spPr>
        <p:txBody>
          <a:bodyPr wrap="none" anchor="ctr"/>
          <a:lstStyle/>
          <a:p>
            <a:pPr algn="ctr"/>
            <a:endParaRPr lang="es-MX">
              <a:solidFill>
                <a:schemeClr val="accent2"/>
              </a:solidFill>
            </a:endParaRPr>
          </a:p>
        </p:txBody>
      </p:sp>
      <p:sp>
        <p:nvSpPr>
          <p:cNvPr id="7" name="Rectangle 3"/>
          <p:cNvSpPr>
            <a:spLocks noChangeArrowheads="1"/>
          </p:cNvSpPr>
          <p:nvPr/>
        </p:nvSpPr>
        <p:spPr bwMode="auto">
          <a:xfrm>
            <a:off x="357158" y="5857892"/>
            <a:ext cx="8501122"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MX" sz="2200" b="1" i="0" u="none" strike="noStrike" cap="none" normalizeH="0" baseline="0" dirty="0" smtClean="0">
                <a:ln>
                  <a:noFill/>
                </a:ln>
                <a:solidFill>
                  <a:srgbClr val="7030A0"/>
                </a:solidFill>
                <a:effectLst/>
                <a:ea typeface="Calibri" pitchFamily="34" charset="0"/>
                <a:cs typeface="Times New Roman" pitchFamily="18" charset="0"/>
              </a:rPr>
              <a:t>Estas y otras competencias deben ser parte de los </a:t>
            </a:r>
            <a:r>
              <a:rPr kumimoji="0" lang="es-MX" sz="2200" b="1" i="0" u="none" strike="noStrike" cap="none" normalizeH="0" baseline="0" dirty="0" err="1" smtClean="0">
                <a:ln>
                  <a:noFill/>
                </a:ln>
                <a:solidFill>
                  <a:srgbClr val="7030A0"/>
                </a:solidFill>
                <a:effectLst/>
                <a:ea typeface="Calibri" pitchFamily="34" charset="0"/>
                <a:cs typeface="Times New Roman" pitchFamily="18" charset="0"/>
              </a:rPr>
              <a:t>currícula</a:t>
            </a:r>
            <a:r>
              <a:rPr kumimoji="0" lang="es-MX" sz="2200" b="1" i="0" u="none" strike="noStrike" cap="none" normalizeH="0" baseline="0" dirty="0" smtClean="0">
                <a:ln>
                  <a:noFill/>
                </a:ln>
                <a:solidFill>
                  <a:srgbClr val="7030A0"/>
                </a:solidFill>
                <a:effectLst/>
                <a:ea typeface="Calibri" pitchFamily="34" charset="0"/>
                <a:cs typeface="Times New Roman" pitchFamily="18" charset="0"/>
              </a:rPr>
              <a:t> de todos los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s-MX" sz="2200" b="1" i="0" u="none" strike="noStrike" cap="none" normalizeH="0" baseline="0" dirty="0" smtClean="0">
                <a:ln>
                  <a:noFill/>
                </a:ln>
                <a:solidFill>
                  <a:srgbClr val="7030A0"/>
                </a:solidFill>
                <a:effectLst/>
                <a:ea typeface="Calibri" pitchFamily="34" charset="0"/>
                <a:cs typeface="Times New Roman" pitchFamily="18" charset="0"/>
              </a:rPr>
              <a:t>niveles educativos.</a:t>
            </a:r>
            <a:endParaRPr kumimoji="0" lang="es-MX" sz="2200" b="1" i="0" u="none" strike="noStrike" cap="none" normalizeH="0" baseline="0" dirty="0" smtClean="0">
              <a:ln>
                <a:noFill/>
              </a:ln>
              <a:solidFill>
                <a:srgbClr val="7030A0"/>
              </a:solidFill>
              <a:effectLst/>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68346"/>
          </a:xfrm>
        </p:spPr>
        <p:txBody>
          <a:bodyPr>
            <a:noAutofit/>
          </a:bodyPr>
          <a:lstStyle/>
          <a:p>
            <a:r>
              <a:rPr lang="es-MX" sz="2800" b="1" dirty="0" smtClean="0"/>
              <a:t>TERCER EJE: La resolución no violenta de conflictos </a:t>
            </a:r>
            <a:br>
              <a:rPr lang="es-MX" sz="2800" b="1" dirty="0" smtClean="0"/>
            </a:br>
            <a:r>
              <a:rPr lang="es-MX" sz="2800" b="1" dirty="0" smtClean="0"/>
              <a:t>La negociación y la mediación</a:t>
            </a:r>
            <a:endParaRPr lang="es-MX" sz="2800" b="1" dirty="0"/>
          </a:p>
        </p:txBody>
      </p:sp>
      <p:sp>
        <p:nvSpPr>
          <p:cNvPr id="5" name="3 Rectángulo"/>
          <p:cNvSpPr>
            <a:spLocks noChangeArrowheads="1"/>
          </p:cNvSpPr>
          <p:nvPr/>
        </p:nvSpPr>
        <p:spPr bwMode="auto">
          <a:xfrm>
            <a:off x="571472" y="1142984"/>
            <a:ext cx="7272338" cy="2062103"/>
          </a:xfrm>
          <a:prstGeom prst="rect">
            <a:avLst/>
          </a:prstGeom>
          <a:noFill/>
          <a:ln w="9525">
            <a:noFill/>
            <a:miter lim="800000"/>
            <a:headEnd/>
            <a:tailEnd/>
          </a:ln>
        </p:spPr>
        <p:txBody>
          <a:bodyPr wrap="square">
            <a:spAutoFit/>
          </a:bodyPr>
          <a:lstStyle/>
          <a:p>
            <a:pPr>
              <a:buFont typeface="Arial" pitchFamily="34" charset="0"/>
              <a:buChar char="•"/>
            </a:pPr>
            <a:r>
              <a:rPr lang="es-ES_tradnl" sz="2800" b="1" dirty="0" smtClean="0">
                <a:latin typeface="+mj-lt"/>
                <a:ea typeface="+mj-ea"/>
                <a:cs typeface="+mj-cs"/>
              </a:rPr>
              <a:t> Conflicto: </a:t>
            </a:r>
            <a:endParaRPr lang="es-ES" sz="2800" b="1" dirty="0" smtClean="0">
              <a:latin typeface="+mj-lt"/>
              <a:ea typeface="+mj-ea"/>
              <a:cs typeface="+mj-cs"/>
            </a:endParaRPr>
          </a:p>
          <a:p>
            <a:endParaRPr lang="es-ES" sz="2000" b="1" dirty="0" smtClean="0">
              <a:latin typeface="Calibri" pitchFamily="34" charset="0"/>
            </a:endParaRPr>
          </a:p>
          <a:p>
            <a:r>
              <a:rPr lang="es-ES" sz="2000" b="1" dirty="0" smtClean="0">
                <a:latin typeface="Calibri" pitchFamily="34" charset="0"/>
              </a:rPr>
              <a:t> </a:t>
            </a:r>
            <a:r>
              <a:rPr lang="es-ES" sz="2000" dirty="0">
                <a:latin typeface="Calibri" pitchFamily="34" charset="0"/>
              </a:rPr>
              <a:t>“Es una situación de disputa o divergencia en la que hay contraposición de intereses (tangibles), necesidades y/o valores en pugna entre dos o más partes”. </a:t>
            </a:r>
          </a:p>
          <a:p>
            <a:pPr algn="r"/>
            <a:r>
              <a:rPr lang="es-ES" sz="2000" dirty="0">
                <a:latin typeface="Calibri" pitchFamily="34" charset="0"/>
              </a:rPr>
              <a:t> Seminario</a:t>
            </a:r>
            <a:r>
              <a:rPr lang="es-MX" sz="2000" dirty="0">
                <a:latin typeface="Calibri" pitchFamily="34" charset="0"/>
              </a:rPr>
              <a:t> de Educación para la paz</a:t>
            </a:r>
          </a:p>
        </p:txBody>
      </p:sp>
      <p:sp>
        <p:nvSpPr>
          <p:cNvPr id="6" name="6 Rectángulo"/>
          <p:cNvSpPr>
            <a:spLocks noChangeArrowheads="1"/>
          </p:cNvSpPr>
          <p:nvPr/>
        </p:nvSpPr>
        <p:spPr bwMode="auto">
          <a:xfrm>
            <a:off x="500034" y="3286124"/>
            <a:ext cx="5935215" cy="461665"/>
          </a:xfrm>
          <a:prstGeom prst="rect">
            <a:avLst/>
          </a:prstGeom>
          <a:noFill/>
          <a:ln w="9525">
            <a:noFill/>
            <a:miter lim="800000"/>
            <a:headEnd/>
            <a:tailEnd/>
          </a:ln>
        </p:spPr>
        <p:txBody>
          <a:bodyPr wrap="none">
            <a:spAutoFit/>
          </a:bodyPr>
          <a:lstStyle/>
          <a:p>
            <a:r>
              <a:rPr lang="es-ES" sz="2400" b="1" dirty="0">
                <a:latin typeface="Calibri" pitchFamily="34" charset="0"/>
              </a:rPr>
              <a:t>El valor del conflicto para aprender a convivir</a:t>
            </a:r>
            <a:endParaRPr lang="es-MX" sz="2400" dirty="0">
              <a:latin typeface="Calibri" pitchFamily="34" charset="0"/>
            </a:endParaRPr>
          </a:p>
        </p:txBody>
      </p:sp>
      <p:sp>
        <p:nvSpPr>
          <p:cNvPr id="7" name="Rectangle 4"/>
          <p:cNvSpPr>
            <a:spLocks noGrp="1" noChangeArrowheads="1"/>
          </p:cNvSpPr>
          <p:nvPr>
            <p:ph idx="1"/>
          </p:nvPr>
        </p:nvSpPr>
        <p:spPr>
          <a:xfrm>
            <a:off x="714348" y="4778375"/>
            <a:ext cx="7858180" cy="1748171"/>
          </a:xfrm>
        </p:spPr>
        <p:txBody>
          <a:bodyPr wrap="square" anchor="ctr">
            <a:spAutoFit/>
          </a:bodyPr>
          <a:lstStyle/>
          <a:p>
            <a:pPr eaLnBrk="1" hangingPunct="1">
              <a:buFont typeface="Arial" pitchFamily="34" charset="0"/>
              <a:buNone/>
            </a:pPr>
            <a:endParaRPr lang="es-ES" sz="1400" b="1" dirty="0" smtClean="0">
              <a:latin typeface="Georgia" pitchFamily="18" charset="0"/>
              <a:cs typeface="Times New Roman" pitchFamily="18" charset="0"/>
            </a:endParaRPr>
          </a:p>
          <a:p>
            <a:pPr eaLnBrk="1" hangingPunct="1">
              <a:buFont typeface="Arial" pitchFamily="34" charset="0"/>
              <a:buNone/>
            </a:pPr>
            <a:r>
              <a:rPr lang="es-ES" sz="1400" b="1" dirty="0" smtClean="0">
                <a:latin typeface="Georgia" pitchFamily="18" charset="0"/>
                <a:cs typeface="Times New Roman" pitchFamily="18" charset="0"/>
              </a:rPr>
              <a:t>ESTRUCTURA DEL CONFLICTO</a:t>
            </a:r>
            <a:endParaRPr lang="es-ES" sz="1400" b="1" dirty="0" smtClean="0">
              <a:latin typeface="Georgia" pitchFamily="18" charset="0"/>
            </a:endParaRPr>
          </a:p>
          <a:p>
            <a:pPr eaLnBrk="1" hangingPunct="1"/>
            <a:r>
              <a:rPr lang="es-ES" sz="2400" dirty="0" smtClean="0"/>
              <a:t>La estructura de todo conflicto se compone de diversos elementos interrelacionados e interdependientes, que son: las </a:t>
            </a:r>
            <a:r>
              <a:rPr lang="es-ES" sz="2400" b="1" dirty="0" smtClean="0"/>
              <a:t>causas</a:t>
            </a:r>
            <a:r>
              <a:rPr lang="es-ES" sz="2400" dirty="0" smtClean="0"/>
              <a:t>, las </a:t>
            </a:r>
            <a:r>
              <a:rPr lang="es-ES" sz="2400" b="1" dirty="0" smtClean="0"/>
              <a:t>personas</a:t>
            </a:r>
            <a:r>
              <a:rPr lang="es-ES" sz="2400" dirty="0" smtClean="0"/>
              <a:t>, el </a:t>
            </a:r>
            <a:r>
              <a:rPr lang="es-ES" sz="2400" b="1" dirty="0" smtClean="0"/>
              <a:t>proceso</a:t>
            </a:r>
            <a:r>
              <a:rPr lang="es-ES" sz="2400" dirty="0" smtClean="0"/>
              <a:t> y el </a:t>
            </a:r>
            <a:r>
              <a:rPr lang="es-ES" sz="2400" b="1" dirty="0" smtClean="0"/>
              <a:t>contexto</a:t>
            </a:r>
            <a:r>
              <a:rPr lang="es-ES" sz="2400" dirty="0" smtClean="0"/>
              <a:t>.</a:t>
            </a:r>
            <a:endParaRPr lang="es-MX" sz="2400" dirty="0" smtClean="0"/>
          </a:p>
        </p:txBody>
      </p:sp>
      <p:sp>
        <p:nvSpPr>
          <p:cNvPr id="8" name="Rectangle 9"/>
          <p:cNvSpPr>
            <a:spLocks noChangeArrowheads="1"/>
          </p:cNvSpPr>
          <p:nvPr/>
        </p:nvSpPr>
        <p:spPr bwMode="auto">
          <a:xfrm>
            <a:off x="642910" y="3929066"/>
            <a:ext cx="2881312" cy="720725"/>
          </a:xfrm>
          <a:prstGeom prst="rect">
            <a:avLst/>
          </a:prstGeom>
          <a:noFill/>
          <a:ln w="9525">
            <a:noFill/>
            <a:miter lim="800000"/>
            <a:headEnd/>
            <a:tailEnd/>
          </a:ln>
        </p:spPr>
        <p:txBody>
          <a:bodyPr/>
          <a:lstStyle/>
          <a:p>
            <a:pPr>
              <a:spcBef>
                <a:spcPct val="20000"/>
              </a:spcBef>
            </a:pPr>
            <a:r>
              <a:rPr lang="es-ES_tradnl" sz="4800" b="1" dirty="0">
                <a:solidFill>
                  <a:srgbClr val="000099"/>
                </a:solidFill>
                <a:latin typeface="Century Gothic" pitchFamily="34" charset="0"/>
              </a:rPr>
              <a:t>Conflicto</a:t>
            </a:r>
          </a:p>
        </p:txBody>
      </p:sp>
      <p:sp>
        <p:nvSpPr>
          <p:cNvPr id="9" name="Rectangle 9"/>
          <p:cNvSpPr>
            <a:spLocks noChangeArrowheads="1"/>
          </p:cNvSpPr>
          <p:nvPr/>
        </p:nvSpPr>
        <p:spPr bwMode="auto">
          <a:xfrm>
            <a:off x="5643570" y="3929066"/>
            <a:ext cx="3097212" cy="749300"/>
          </a:xfrm>
          <a:prstGeom prst="rect">
            <a:avLst/>
          </a:prstGeom>
          <a:noFill/>
          <a:ln w="9525">
            <a:noFill/>
            <a:miter lim="800000"/>
            <a:headEnd/>
            <a:tailEnd/>
          </a:ln>
        </p:spPr>
        <p:txBody>
          <a:bodyPr/>
          <a:lstStyle/>
          <a:p>
            <a:pPr>
              <a:spcBef>
                <a:spcPct val="20000"/>
              </a:spcBef>
            </a:pPr>
            <a:r>
              <a:rPr lang="es-ES_tradnl" sz="4800" b="1" dirty="0">
                <a:solidFill>
                  <a:srgbClr val="000099"/>
                </a:solidFill>
                <a:latin typeface="Century Gothic" pitchFamily="34" charset="0"/>
              </a:rPr>
              <a:t>Violencia</a:t>
            </a:r>
          </a:p>
        </p:txBody>
      </p:sp>
      <p:sp>
        <p:nvSpPr>
          <p:cNvPr id="10" name="Line 16"/>
          <p:cNvSpPr>
            <a:spLocks noChangeShapeType="1"/>
          </p:cNvSpPr>
          <p:nvPr/>
        </p:nvSpPr>
        <p:spPr bwMode="auto">
          <a:xfrm>
            <a:off x="4071934" y="4286256"/>
            <a:ext cx="1295400" cy="0"/>
          </a:xfrm>
          <a:prstGeom prst="line">
            <a:avLst/>
          </a:prstGeom>
          <a:noFill/>
          <a:ln w="57150">
            <a:solidFill>
              <a:schemeClr val="tx1"/>
            </a:solidFill>
            <a:round/>
            <a:headEnd/>
            <a:tailEnd/>
          </a:ln>
        </p:spPr>
        <p:txBody>
          <a:bodyPr/>
          <a:lstStyle/>
          <a:p>
            <a:endParaRPr lang="es-MX"/>
          </a:p>
        </p:txBody>
      </p:sp>
      <p:sp>
        <p:nvSpPr>
          <p:cNvPr id="11" name="Line 16"/>
          <p:cNvSpPr>
            <a:spLocks noChangeShapeType="1"/>
          </p:cNvSpPr>
          <p:nvPr/>
        </p:nvSpPr>
        <p:spPr bwMode="auto">
          <a:xfrm>
            <a:off x="4071934" y="4500570"/>
            <a:ext cx="1295400" cy="0"/>
          </a:xfrm>
          <a:prstGeom prst="line">
            <a:avLst/>
          </a:prstGeom>
          <a:noFill/>
          <a:ln w="57150">
            <a:solidFill>
              <a:schemeClr val="tx1"/>
            </a:solidFill>
            <a:round/>
            <a:headEnd/>
            <a:tailEnd/>
          </a:ln>
        </p:spPr>
        <p:txBody>
          <a:bodyPr/>
          <a:lstStyle/>
          <a:p>
            <a:endParaRPr lang="es-MX"/>
          </a:p>
        </p:txBody>
      </p:sp>
      <p:sp>
        <p:nvSpPr>
          <p:cNvPr id="12" name="Line 19"/>
          <p:cNvSpPr>
            <a:spLocks noChangeShapeType="1"/>
          </p:cNvSpPr>
          <p:nvPr/>
        </p:nvSpPr>
        <p:spPr bwMode="auto">
          <a:xfrm flipH="1">
            <a:off x="4500562" y="4000504"/>
            <a:ext cx="581025" cy="717550"/>
          </a:xfrm>
          <a:prstGeom prst="line">
            <a:avLst/>
          </a:prstGeom>
          <a:noFill/>
          <a:ln w="57150">
            <a:solidFill>
              <a:schemeClr val="tx1"/>
            </a:solidFill>
            <a:round/>
            <a:headEnd/>
            <a:tailEnd/>
          </a:ln>
        </p:spPr>
        <p:txBody>
          <a:bodyPr/>
          <a:lstStyle/>
          <a:p>
            <a:endParaRPr lang="es-MX"/>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2071670" y="642918"/>
            <a:ext cx="4610100" cy="2124075"/>
          </a:xfrm>
          <a:prstGeom prst="rect">
            <a:avLst/>
          </a:prstGeom>
          <a:noFill/>
          <a:ln w="9525">
            <a:noFill/>
            <a:miter lim="800000"/>
            <a:headEnd/>
            <a:tailEnd/>
          </a:ln>
        </p:spPr>
      </p:pic>
      <p:sp>
        <p:nvSpPr>
          <p:cNvPr id="5" name="Rectangle 3"/>
          <p:cNvSpPr>
            <a:spLocks noChangeArrowheads="1"/>
          </p:cNvSpPr>
          <p:nvPr/>
        </p:nvSpPr>
        <p:spPr bwMode="auto">
          <a:xfrm>
            <a:off x="571472" y="2786058"/>
            <a:ext cx="8143904" cy="1138773"/>
          </a:xfrm>
          <a:prstGeom prst="rect">
            <a:avLst/>
          </a:prstGeom>
          <a:noFill/>
          <a:ln w="9525">
            <a:noFill/>
            <a:miter lim="800000"/>
            <a:headEnd/>
            <a:tailEnd/>
          </a:ln>
        </p:spPr>
        <p:txBody>
          <a:bodyPr wrap="square" anchor="ctr">
            <a:spAutoFit/>
          </a:bodyPr>
          <a:lstStyle/>
          <a:p>
            <a:r>
              <a:rPr lang="es-ES" sz="1600" i="1" dirty="0">
                <a:latin typeface="Georgia" pitchFamily="18" charset="0"/>
                <a:cs typeface="Times New Roman" pitchFamily="18" charset="0"/>
              </a:rPr>
              <a:t>La primera tarea para abordar el conflicto de ra</a:t>
            </a:r>
            <a:r>
              <a:rPr lang="es-ES" sz="1600" i="1" dirty="0">
                <a:latin typeface="Calibri" pitchFamily="34" charset="0"/>
                <a:cs typeface="Times New Roman" pitchFamily="18" charset="0"/>
              </a:rPr>
              <a:t>í</a:t>
            </a:r>
            <a:r>
              <a:rPr lang="es-ES" sz="1600" i="1" dirty="0">
                <a:latin typeface="Georgia" pitchFamily="18" charset="0"/>
                <a:cs typeface="Times New Roman" pitchFamily="18" charset="0"/>
              </a:rPr>
              <a:t>z es trazar un mapa de la formaci</a:t>
            </a:r>
            <a:r>
              <a:rPr lang="es-ES" sz="1600" i="1" dirty="0">
                <a:latin typeface="Calibri" pitchFamily="34" charset="0"/>
                <a:cs typeface="Times New Roman" pitchFamily="18" charset="0"/>
              </a:rPr>
              <a:t>ó</a:t>
            </a:r>
            <a:r>
              <a:rPr lang="es-ES" sz="1600" i="1" dirty="0">
                <a:latin typeface="Georgia" pitchFamily="18" charset="0"/>
                <a:cs typeface="Times New Roman" pitchFamily="18" charset="0"/>
              </a:rPr>
              <a:t>n del conflicto, </a:t>
            </a:r>
            <a:r>
              <a:rPr lang="es-ES" sz="1600" i="1" dirty="0" smtClean="0">
                <a:latin typeface="Georgia" pitchFamily="18" charset="0"/>
                <a:cs typeface="Times New Roman" pitchFamily="18" charset="0"/>
              </a:rPr>
              <a:t>las </a:t>
            </a:r>
            <a:r>
              <a:rPr lang="es-ES" sz="1600" i="1" dirty="0">
                <a:latin typeface="Georgia" pitchFamily="18" charset="0"/>
                <a:cs typeface="Times New Roman" pitchFamily="18" charset="0"/>
              </a:rPr>
              <a:t>partes implicadas, los objetivos, los enfrentamientos, los temas de fondo</a:t>
            </a:r>
            <a:r>
              <a:rPr lang="es-ES" sz="1600" i="1" dirty="0">
                <a:latin typeface="Calibri" pitchFamily="34" charset="0"/>
                <a:cs typeface="Times New Roman" pitchFamily="18" charset="0"/>
              </a:rPr>
              <a:t>…</a:t>
            </a:r>
            <a:r>
              <a:rPr lang="es-ES" sz="1600" dirty="0">
                <a:latin typeface="Georgia" pitchFamily="18" charset="0"/>
                <a:cs typeface="Times New Roman" pitchFamily="18" charset="0"/>
              </a:rPr>
              <a:t>Johan </a:t>
            </a:r>
            <a:r>
              <a:rPr lang="es-ES" sz="1600" dirty="0" err="1">
                <a:latin typeface="Georgia" pitchFamily="18" charset="0"/>
                <a:cs typeface="Times New Roman" pitchFamily="18" charset="0"/>
              </a:rPr>
              <a:t>Galtung</a:t>
            </a:r>
            <a:r>
              <a:rPr lang="es-ES" sz="1600" dirty="0">
                <a:latin typeface="Georgia" pitchFamily="18" charset="0"/>
                <a:cs typeface="Times New Roman" pitchFamily="18" charset="0"/>
              </a:rPr>
              <a:t>, 1998.</a:t>
            </a:r>
            <a:endParaRPr lang="es-MX" sz="1400" dirty="0">
              <a:latin typeface="Calibri" pitchFamily="34" charset="0"/>
            </a:endParaRPr>
          </a:p>
          <a:p>
            <a:pPr eaLnBrk="0" hangingPunct="0"/>
            <a:endParaRPr lang="es-MX" sz="2000" dirty="0">
              <a:latin typeface="Calibri" pitchFamily="34" charset="0"/>
            </a:endParaRPr>
          </a:p>
        </p:txBody>
      </p:sp>
      <p:sp>
        <p:nvSpPr>
          <p:cNvPr id="6" name="6 Rectángulo"/>
          <p:cNvSpPr>
            <a:spLocks noChangeArrowheads="1"/>
          </p:cNvSpPr>
          <p:nvPr/>
        </p:nvSpPr>
        <p:spPr bwMode="auto">
          <a:xfrm>
            <a:off x="928688" y="3786188"/>
            <a:ext cx="2071687" cy="1446212"/>
          </a:xfrm>
          <a:prstGeom prst="rect">
            <a:avLst/>
          </a:prstGeom>
          <a:noFill/>
          <a:ln w="9525">
            <a:noFill/>
            <a:miter lim="800000"/>
            <a:headEnd/>
            <a:tailEnd/>
          </a:ln>
        </p:spPr>
        <p:txBody>
          <a:bodyPr>
            <a:spAutoFit/>
          </a:bodyPr>
          <a:lstStyle/>
          <a:p>
            <a:pPr algn="just"/>
            <a:r>
              <a:rPr lang="es-ES" sz="1400" b="1" dirty="0">
                <a:solidFill>
                  <a:srgbClr val="000000"/>
                </a:solidFill>
                <a:latin typeface="Georgia" pitchFamily="18" charset="0"/>
                <a:cs typeface="Times New Roman" pitchFamily="18" charset="0"/>
              </a:rPr>
              <a:t>LAS CAUSAS:</a:t>
            </a:r>
          </a:p>
          <a:p>
            <a:pPr algn="just">
              <a:buFont typeface="Wingdings" pitchFamily="2" charset="2"/>
              <a:buChar char="§"/>
            </a:pPr>
            <a:r>
              <a:rPr lang="es-ES" sz="1200" b="1" dirty="0">
                <a:solidFill>
                  <a:srgbClr val="000000"/>
                </a:solidFill>
                <a:latin typeface="Georgia" pitchFamily="18" charset="0"/>
              </a:rPr>
              <a:t> </a:t>
            </a:r>
            <a:r>
              <a:rPr lang="es-ES" sz="1400" dirty="0">
                <a:solidFill>
                  <a:srgbClr val="000000"/>
                </a:solidFill>
                <a:latin typeface="Georgia" pitchFamily="18" charset="0"/>
              </a:rPr>
              <a:t>Estructurales</a:t>
            </a:r>
          </a:p>
          <a:p>
            <a:pPr algn="just">
              <a:buFont typeface="Wingdings" pitchFamily="2" charset="2"/>
              <a:buChar char="§"/>
            </a:pPr>
            <a:r>
              <a:rPr lang="es-ES" sz="1400" dirty="0">
                <a:solidFill>
                  <a:srgbClr val="000000"/>
                </a:solidFill>
                <a:latin typeface="Georgia" pitchFamily="18" charset="0"/>
              </a:rPr>
              <a:t> Ideológicas-políticas</a:t>
            </a:r>
          </a:p>
          <a:p>
            <a:pPr algn="just">
              <a:buFont typeface="Wingdings" pitchFamily="2" charset="2"/>
              <a:buChar char="§"/>
            </a:pPr>
            <a:r>
              <a:rPr lang="es-ES" sz="1400" dirty="0">
                <a:solidFill>
                  <a:srgbClr val="000000"/>
                </a:solidFill>
                <a:latin typeface="Georgia" pitchFamily="18" charset="0"/>
              </a:rPr>
              <a:t> Sociales y culturales</a:t>
            </a:r>
          </a:p>
          <a:p>
            <a:pPr algn="just">
              <a:buFont typeface="Wingdings" pitchFamily="2" charset="2"/>
              <a:buChar char="§"/>
            </a:pPr>
            <a:r>
              <a:rPr lang="es-ES" sz="1400" dirty="0">
                <a:solidFill>
                  <a:srgbClr val="000000"/>
                </a:solidFill>
                <a:latin typeface="Georgia" pitchFamily="18" charset="0"/>
              </a:rPr>
              <a:t> Psicológicas</a:t>
            </a:r>
          </a:p>
          <a:p>
            <a:pPr algn="just"/>
            <a:endParaRPr lang="es-ES" dirty="0">
              <a:solidFill>
                <a:srgbClr val="000000"/>
              </a:solidFill>
              <a:latin typeface="Calibri" pitchFamily="34" charset="0"/>
            </a:endParaRPr>
          </a:p>
        </p:txBody>
      </p:sp>
      <p:sp>
        <p:nvSpPr>
          <p:cNvPr id="7" name="7 CuadroTexto"/>
          <p:cNvSpPr txBox="1">
            <a:spLocks noChangeArrowheads="1"/>
          </p:cNvSpPr>
          <p:nvPr/>
        </p:nvSpPr>
        <p:spPr bwMode="auto">
          <a:xfrm>
            <a:off x="857224" y="357166"/>
            <a:ext cx="3502025" cy="369888"/>
          </a:xfrm>
          <a:prstGeom prst="rect">
            <a:avLst/>
          </a:prstGeom>
          <a:noFill/>
          <a:ln w="9525">
            <a:noFill/>
            <a:miter lim="800000"/>
            <a:headEnd/>
            <a:tailEnd/>
          </a:ln>
        </p:spPr>
        <p:txBody>
          <a:bodyPr wrap="none">
            <a:spAutoFit/>
          </a:bodyPr>
          <a:lstStyle/>
          <a:p>
            <a:pPr>
              <a:buFont typeface="Wingdings" pitchFamily="2" charset="2"/>
              <a:buChar char="q"/>
            </a:pPr>
            <a:r>
              <a:rPr lang="es-MX" dirty="0">
                <a:latin typeface="Calibri" pitchFamily="34" charset="0"/>
              </a:rPr>
              <a:t>  </a:t>
            </a:r>
            <a:r>
              <a:rPr lang="es-MX" sz="1600" b="1" dirty="0">
                <a:latin typeface="Calibri" pitchFamily="34" charset="0"/>
              </a:rPr>
              <a:t>ELEMENTOS DEL CONFLICTO</a:t>
            </a:r>
          </a:p>
        </p:txBody>
      </p:sp>
      <p:sp>
        <p:nvSpPr>
          <p:cNvPr id="8" name="9 CuadroTexto"/>
          <p:cNvSpPr txBox="1">
            <a:spLocks noChangeArrowheads="1"/>
          </p:cNvSpPr>
          <p:nvPr/>
        </p:nvSpPr>
        <p:spPr bwMode="auto">
          <a:xfrm>
            <a:off x="4643438" y="3786190"/>
            <a:ext cx="4214812" cy="738187"/>
          </a:xfrm>
          <a:prstGeom prst="rect">
            <a:avLst/>
          </a:prstGeom>
          <a:noFill/>
          <a:ln w="9525">
            <a:noFill/>
            <a:miter lim="800000"/>
            <a:headEnd/>
            <a:tailEnd/>
          </a:ln>
        </p:spPr>
        <p:txBody>
          <a:bodyPr>
            <a:spAutoFit/>
          </a:bodyPr>
          <a:lstStyle/>
          <a:p>
            <a:r>
              <a:rPr lang="es-MX" sz="1400" b="1">
                <a:latin typeface="Georgia" pitchFamily="18" charset="0"/>
              </a:rPr>
              <a:t>LAS PERSONAS:</a:t>
            </a:r>
          </a:p>
          <a:p>
            <a:pPr>
              <a:buFont typeface="Wingdings" pitchFamily="2" charset="2"/>
              <a:buChar char="§"/>
            </a:pPr>
            <a:r>
              <a:rPr lang="es-MX" sz="1400">
                <a:latin typeface="Georgia" pitchFamily="18" charset="0"/>
              </a:rPr>
              <a:t> Considerar las personas que participan directa o indirectamente en el conflicto</a:t>
            </a:r>
          </a:p>
        </p:txBody>
      </p:sp>
      <p:sp>
        <p:nvSpPr>
          <p:cNvPr id="9" name="10 CuadroTexto"/>
          <p:cNvSpPr txBox="1">
            <a:spLocks noChangeArrowheads="1"/>
          </p:cNvSpPr>
          <p:nvPr/>
        </p:nvSpPr>
        <p:spPr bwMode="auto">
          <a:xfrm>
            <a:off x="785786" y="5072074"/>
            <a:ext cx="2928937" cy="738187"/>
          </a:xfrm>
          <a:prstGeom prst="rect">
            <a:avLst/>
          </a:prstGeom>
          <a:noFill/>
          <a:ln w="9525">
            <a:noFill/>
            <a:miter lim="800000"/>
            <a:headEnd/>
            <a:tailEnd/>
          </a:ln>
        </p:spPr>
        <p:txBody>
          <a:bodyPr>
            <a:spAutoFit/>
          </a:bodyPr>
          <a:lstStyle/>
          <a:p>
            <a:r>
              <a:rPr lang="es-ES" sz="1400" b="1" dirty="0">
                <a:latin typeface="Georgia" pitchFamily="18" charset="0"/>
              </a:rPr>
              <a:t>EL PROCESO:</a:t>
            </a:r>
          </a:p>
          <a:p>
            <a:pPr>
              <a:buFont typeface="Wingdings" pitchFamily="2" charset="2"/>
              <a:buChar char="§"/>
            </a:pPr>
            <a:r>
              <a:rPr lang="es-ES" sz="1400" b="1" dirty="0">
                <a:latin typeface="Georgia" pitchFamily="18" charset="0"/>
              </a:rPr>
              <a:t> </a:t>
            </a:r>
            <a:r>
              <a:rPr lang="es-ES" sz="1400" dirty="0">
                <a:latin typeface="Georgia" pitchFamily="18" charset="0"/>
              </a:rPr>
              <a:t>La manera en que se desarrolla el conflicto </a:t>
            </a:r>
            <a:endParaRPr lang="es-MX" sz="1400" dirty="0">
              <a:latin typeface="Georgia" pitchFamily="18" charset="0"/>
            </a:endParaRPr>
          </a:p>
        </p:txBody>
      </p:sp>
      <p:sp>
        <p:nvSpPr>
          <p:cNvPr id="10" name="11 CuadroTexto"/>
          <p:cNvSpPr txBox="1">
            <a:spLocks noChangeArrowheads="1"/>
          </p:cNvSpPr>
          <p:nvPr/>
        </p:nvSpPr>
        <p:spPr bwMode="auto">
          <a:xfrm>
            <a:off x="4643438" y="4857760"/>
            <a:ext cx="4000500" cy="1231900"/>
          </a:xfrm>
          <a:prstGeom prst="rect">
            <a:avLst/>
          </a:prstGeom>
          <a:noFill/>
          <a:ln w="9525">
            <a:noFill/>
            <a:miter lim="800000"/>
            <a:headEnd/>
            <a:tailEnd/>
          </a:ln>
        </p:spPr>
        <p:txBody>
          <a:bodyPr>
            <a:spAutoFit/>
          </a:bodyPr>
          <a:lstStyle/>
          <a:p>
            <a:r>
              <a:rPr lang="es-ES" sz="1400" b="1" dirty="0">
                <a:latin typeface="Georgia" pitchFamily="18" charset="0"/>
              </a:rPr>
              <a:t>EL CONTEXTO:</a:t>
            </a:r>
          </a:p>
          <a:p>
            <a:pPr>
              <a:buFont typeface="Wingdings" pitchFamily="2" charset="2"/>
              <a:buChar char="§"/>
            </a:pPr>
            <a:r>
              <a:rPr lang="es-ES" sz="1400" b="1" dirty="0">
                <a:latin typeface="Georgia" pitchFamily="18" charset="0"/>
              </a:rPr>
              <a:t> </a:t>
            </a:r>
            <a:r>
              <a:rPr lang="es-ES" sz="1400" dirty="0">
                <a:latin typeface="Georgia" pitchFamily="18" charset="0"/>
              </a:rPr>
              <a:t>Lugar  y condiciones socioculturales</a:t>
            </a:r>
            <a:endParaRPr lang="es-MX" sz="1400" dirty="0">
              <a:latin typeface="Georgia" pitchFamily="18" charset="0"/>
            </a:endParaRPr>
          </a:p>
          <a:p>
            <a:r>
              <a:rPr lang="es-ES" sz="1400" dirty="0">
                <a:latin typeface="Georgia" pitchFamily="18" charset="0"/>
              </a:rPr>
              <a:t>en el que ocurre el conflicto.</a:t>
            </a:r>
          </a:p>
          <a:p>
            <a:pPr>
              <a:buFont typeface="Wingdings" pitchFamily="2" charset="2"/>
              <a:buChar char="§"/>
            </a:pPr>
            <a:r>
              <a:rPr lang="es-ES" sz="1400" dirty="0">
                <a:latin typeface="Georgia" pitchFamily="18" charset="0"/>
              </a:rPr>
              <a:t> Desarrollo mismo del conflicto</a:t>
            </a:r>
          </a:p>
          <a:p>
            <a:endParaRPr lang="es-MX" dirty="0">
              <a:latin typeface="Calibri"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428596" y="214290"/>
            <a:ext cx="8229600" cy="500066"/>
          </a:xfrm>
          <a:prstGeom prst="rect">
            <a:avLst/>
          </a:prstGeom>
        </p:spPr>
        <p:txBody>
          <a:bodyPr anchor="ctr">
            <a:normAutofit/>
          </a:bodyPr>
          <a:lstStyle/>
          <a:p>
            <a:pPr fontAlgn="auto">
              <a:spcAft>
                <a:spcPts val="0"/>
              </a:spcAft>
              <a:defRPr/>
            </a:pPr>
            <a:r>
              <a:rPr lang="es-ES" sz="2400" b="1" dirty="0" err="1" smtClean="0">
                <a:latin typeface="+mj-lt"/>
                <a:ea typeface="+mj-ea"/>
                <a:cs typeface="+mj-cs"/>
              </a:rPr>
              <a:t>Pseudo</a:t>
            </a:r>
            <a:r>
              <a:rPr lang="es-ES" sz="2400" b="1" dirty="0" smtClean="0">
                <a:latin typeface="+mj-lt"/>
                <a:ea typeface="+mj-ea"/>
                <a:cs typeface="+mj-cs"/>
              </a:rPr>
              <a:t>-conflictos </a:t>
            </a:r>
            <a:r>
              <a:rPr lang="es-ES" sz="2400" b="1" dirty="0">
                <a:latin typeface="+mj-lt"/>
                <a:ea typeface="+mj-ea"/>
                <a:cs typeface="+mj-cs"/>
              </a:rPr>
              <a:t>y conflictos latentes</a:t>
            </a:r>
            <a:endParaRPr lang="es-MX" sz="2400" b="1" dirty="0">
              <a:latin typeface="+mj-lt"/>
              <a:ea typeface="+mj-ea"/>
              <a:cs typeface="+mj-cs"/>
            </a:endParaRPr>
          </a:p>
        </p:txBody>
      </p:sp>
      <p:sp>
        <p:nvSpPr>
          <p:cNvPr id="5" name="4 Flecha derecha"/>
          <p:cNvSpPr/>
          <p:nvPr/>
        </p:nvSpPr>
        <p:spPr>
          <a:xfrm>
            <a:off x="3143240" y="928670"/>
            <a:ext cx="620710" cy="412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MX"/>
          </a:p>
        </p:txBody>
      </p:sp>
      <p:sp>
        <p:nvSpPr>
          <p:cNvPr id="6" name="5 Rectángulo"/>
          <p:cNvSpPr/>
          <p:nvPr/>
        </p:nvSpPr>
        <p:spPr>
          <a:xfrm>
            <a:off x="3929058" y="785794"/>
            <a:ext cx="4643470" cy="121443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 typeface="Arial" pitchFamily="34" charset="0"/>
              <a:buChar char="•"/>
              <a:defRPr/>
            </a:pPr>
            <a:r>
              <a:rPr lang="es-ES" sz="2000" dirty="0">
                <a:solidFill>
                  <a:schemeClr val="tx1"/>
                </a:solidFill>
              </a:rPr>
              <a:t> malos entendidos</a:t>
            </a:r>
          </a:p>
          <a:p>
            <a:pPr fontAlgn="auto">
              <a:spcBef>
                <a:spcPts val="0"/>
              </a:spcBef>
              <a:spcAft>
                <a:spcPts val="0"/>
              </a:spcAft>
              <a:buFont typeface="Arial" pitchFamily="34" charset="0"/>
              <a:buChar char="•"/>
              <a:defRPr/>
            </a:pPr>
            <a:r>
              <a:rPr lang="es-ES" sz="2000" dirty="0">
                <a:solidFill>
                  <a:schemeClr val="tx1"/>
                </a:solidFill>
              </a:rPr>
              <a:t> manejo inadecuado de la comunicación </a:t>
            </a:r>
          </a:p>
          <a:p>
            <a:pPr fontAlgn="auto">
              <a:spcBef>
                <a:spcPts val="0"/>
              </a:spcBef>
              <a:spcAft>
                <a:spcPts val="0"/>
              </a:spcAft>
              <a:buFont typeface="Arial" pitchFamily="34" charset="0"/>
              <a:buChar char="•"/>
              <a:defRPr/>
            </a:pPr>
            <a:r>
              <a:rPr lang="es-ES" sz="2000" dirty="0">
                <a:solidFill>
                  <a:schemeClr val="tx1"/>
                </a:solidFill>
              </a:rPr>
              <a:t> distorsión de la información (chismes o rumores).</a:t>
            </a:r>
            <a:endParaRPr lang="es-MX" sz="2000" dirty="0">
              <a:solidFill>
                <a:schemeClr val="tx1"/>
              </a:solidFill>
            </a:endParaRPr>
          </a:p>
        </p:txBody>
      </p:sp>
      <p:sp>
        <p:nvSpPr>
          <p:cNvPr id="7" name="6 Flecha abajo"/>
          <p:cNvSpPr/>
          <p:nvPr/>
        </p:nvSpPr>
        <p:spPr>
          <a:xfrm>
            <a:off x="1571604" y="1714488"/>
            <a:ext cx="357188"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MX"/>
          </a:p>
        </p:txBody>
      </p:sp>
      <p:sp>
        <p:nvSpPr>
          <p:cNvPr id="8" name="7 Rectángulo"/>
          <p:cNvSpPr/>
          <p:nvPr/>
        </p:nvSpPr>
        <p:spPr>
          <a:xfrm>
            <a:off x="428625" y="2357438"/>
            <a:ext cx="3000375" cy="135731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s-ES" sz="1600" dirty="0">
                <a:solidFill>
                  <a:schemeClr val="tx1"/>
                </a:solidFill>
              </a:rPr>
              <a:t>N</a:t>
            </a:r>
            <a:r>
              <a:rPr lang="es-ES" sz="1600" dirty="0" smtClean="0">
                <a:solidFill>
                  <a:schemeClr val="tx1"/>
                </a:solidFill>
              </a:rPr>
              <a:t>o </a:t>
            </a:r>
            <a:r>
              <a:rPr lang="es-ES" sz="1600" dirty="0">
                <a:solidFill>
                  <a:schemeClr val="tx1"/>
                </a:solidFill>
              </a:rPr>
              <a:t>existe conflicto alguno porque no se presentan diferencias entre los intereses y las necesidades entre las personas, aunque haya disputas y pelas.</a:t>
            </a:r>
            <a:endParaRPr lang="es-MX" sz="1600" dirty="0">
              <a:solidFill>
                <a:schemeClr val="tx1"/>
              </a:solidFill>
            </a:endParaRPr>
          </a:p>
        </p:txBody>
      </p:sp>
      <p:sp>
        <p:nvSpPr>
          <p:cNvPr id="9" name="8 Rectángulo"/>
          <p:cNvSpPr/>
          <p:nvPr/>
        </p:nvSpPr>
        <p:spPr>
          <a:xfrm>
            <a:off x="3714744" y="2143116"/>
            <a:ext cx="4857784" cy="178595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s-ES" sz="1600" dirty="0">
                <a:solidFill>
                  <a:schemeClr val="tx1"/>
                </a:solidFill>
              </a:rPr>
              <a:t>Resolver los seudoconflictos y manejarlos adecuadamente puede ser tan difícil como enfrentar un conflicto real. Sin embargo, es mediante el diálogo  y la comunicación efectiva para que las partes visualicen la ausencia de conflicto, dado que sus necesidades o intereses no se contraponen y pueden satisfacerse.</a:t>
            </a:r>
            <a:endParaRPr lang="es-MX" sz="1600" dirty="0">
              <a:solidFill>
                <a:schemeClr val="tx1"/>
              </a:solidFill>
            </a:endParaRPr>
          </a:p>
        </p:txBody>
      </p:sp>
      <p:sp>
        <p:nvSpPr>
          <p:cNvPr id="10" name="9 Flecha derecha"/>
          <p:cNvSpPr/>
          <p:nvPr/>
        </p:nvSpPr>
        <p:spPr>
          <a:xfrm>
            <a:off x="3571868" y="4071942"/>
            <a:ext cx="1000123"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MX"/>
          </a:p>
        </p:txBody>
      </p:sp>
      <p:sp>
        <p:nvSpPr>
          <p:cNvPr id="11" name="10 Rectángulo"/>
          <p:cNvSpPr/>
          <p:nvPr/>
        </p:nvSpPr>
        <p:spPr>
          <a:xfrm>
            <a:off x="4786314" y="4000504"/>
            <a:ext cx="3786214" cy="928688"/>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 typeface="Arial" pitchFamily="34" charset="0"/>
              <a:buChar char="•"/>
              <a:defRPr/>
            </a:pPr>
            <a:r>
              <a:rPr lang="es-ES" dirty="0"/>
              <a:t> </a:t>
            </a:r>
          </a:p>
          <a:p>
            <a:pPr fontAlgn="auto">
              <a:spcBef>
                <a:spcPts val="0"/>
              </a:spcBef>
              <a:spcAft>
                <a:spcPts val="0"/>
              </a:spcAft>
              <a:buFont typeface="Arial" pitchFamily="34" charset="0"/>
              <a:buChar char="•"/>
              <a:defRPr/>
            </a:pPr>
            <a:r>
              <a:rPr lang="es-ES" sz="2000" dirty="0">
                <a:solidFill>
                  <a:schemeClr val="tx1"/>
                </a:solidFill>
              </a:rPr>
              <a:t>no son evidentes</a:t>
            </a:r>
          </a:p>
          <a:p>
            <a:pPr fontAlgn="auto">
              <a:spcBef>
                <a:spcPts val="0"/>
              </a:spcBef>
              <a:spcAft>
                <a:spcPts val="0"/>
              </a:spcAft>
              <a:buFont typeface="Arial" pitchFamily="34" charset="0"/>
              <a:buChar char="•"/>
              <a:defRPr/>
            </a:pPr>
            <a:r>
              <a:rPr lang="es-ES" sz="2000" dirty="0">
                <a:solidFill>
                  <a:schemeClr val="tx1"/>
                </a:solidFill>
              </a:rPr>
              <a:t> pueden no se presentan en forma violenta.</a:t>
            </a:r>
          </a:p>
          <a:p>
            <a:pPr fontAlgn="auto">
              <a:spcBef>
                <a:spcPts val="0"/>
              </a:spcBef>
              <a:spcAft>
                <a:spcPts val="0"/>
              </a:spcAft>
              <a:defRPr/>
            </a:pPr>
            <a:endParaRPr lang="es-ES" dirty="0"/>
          </a:p>
        </p:txBody>
      </p:sp>
      <p:sp>
        <p:nvSpPr>
          <p:cNvPr id="12" name="11 Rectángulo"/>
          <p:cNvSpPr/>
          <p:nvPr/>
        </p:nvSpPr>
        <p:spPr>
          <a:xfrm>
            <a:off x="428625" y="4714875"/>
            <a:ext cx="2928938" cy="928688"/>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s-ES" sz="1600" dirty="0">
                <a:solidFill>
                  <a:schemeClr val="tx1"/>
                </a:solidFill>
              </a:rPr>
              <a:t>Si existen diferencias, contraposiciones de intereses, necesidades, valores, etc. </a:t>
            </a:r>
            <a:endParaRPr lang="es-MX" sz="1600" cap="all" dirty="0">
              <a:solidFill>
                <a:schemeClr val="tx1"/>
              </a:solidFill>
            </a:endParaRPr>
          </a:p>
        </p:txBody>
      </p:sp>
      <p:sp>
        <p:nvSpPr>
          <p:cNvPr id="13" name="12 Rectángulo"/>
          <p:cNvSpPr/>
          <p:nvPr/>
        </p:nvSpPr>
        <p:spPr>
          <a:xfrm>
            <a:off x="3857620" y="5214950"/>
            <a:ext cx="4786346" cy="1357303"/>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s-ES" sz="1600" dirty="0">
                <a:solidFill>
                  <a:schemeClr val="tx1"/>
                </a:solidFill>
              </a:rPr>
              <a:t>Ignorar un conflicto y no enfrentarlo porque las partes no tengan la fuerza para enfrentar los </a:t>
            </a:r>
            <a:r>
              <a:rPr lang="es-ES" sz="1600" dirty="0" smtClean="0">
                <a:solidFill>
                  <a:schemeClr val="tx1"/>
                </a:solidFill>
              </a:rPr>
              <a:t>conflictos</a:t>
            </a:r>
            <a:r>
              <a:rPr lang="es-MX" sz="1600" cap="all" dirty="0" smtClean="0">
                <a:solidFill>
                  <a:schemeClr val="tx1"/>
                </a:solidFill>
              </a:rPr>
              <a:t> </a:t>
            </a:r>
            <a:r>
              <a:rPr lang="es-ES" sz="1600" dirty="0" smtClean="0">
                <a:solidFill>
                  <a:schemeClr val="tx1"/>
                </a:solidFill>
              </a:rPr>
              <a:t>representa </a:t>
            </a:r>
            <a:r>
              <a:rPr lang="es-ES" sz="1600" dirty="0">
                <a:solidFill>
                  <a:schemeClr val="tx1"/>
                </a:solidFill>
              </a:rPr>
              <a:t>asumir una actitud negligente o de omisión y tales actitudes son también un tipo de violencia</a:t>
            </a:r>
            <a:r>
              <a:rPr lang="es-ES" sz="1400" dirty="0">
                <a:solidFill>
                  <a:schemeClr val="tx1"/>
                </a:solidFill>
              </a:rPr>
              <a:t>.</a:t>
            </a:r>
            <a:endParaRPr lang="es-MX" sz="1400" dirty="0">
              <a:solidFill>
                <a:schemeClr val="tx1"/>
              </a:solidFill>
            </a:endParaRPr>
          </a:p>
        </p:txBody>
      </p:sp>
      <p:sp>
        <p:nvSpPr>
          <p:cNvPr id="14" name="13 Rectángulo"/>
          <p:cNvSpPr>
            <a:spLocks noChangeArrowheads="1"/>
          </p:cNvSpPr>
          <p:nvPr/>
        </p:nvSpPr>
        <p:spPr bwMode="auto">
          <a:xfrm>
            <a:off x="571472" y="928670"/>
            <a:ext cx="2438616" cy="46166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spAutoFit/>
          </a:bodyPr>
          <a:lstStyle/>
          <a:p>
            <a:r>
              <a:rPr lang="es-ES" sz="2400" b="1" dirty="0" err="1" smtClean="0">
                <a:solidFill>
                  <a:srgbClr val="000000"/>
                </a:solidFill>
                <a:latin typeface="Calibri" pitchFamily="34" charset="0"/>
              </a:rPr>
              <a:t>Pseudo</a:t>
            </a:r>
            <a:r>
              <a:rPr lang="es-ES" sz="2400" b="1" dirty="0" smtClean="0">
                <a:solidFill>
                  <a:srgbClr val="000000"/>
                </a:solidFill>
                <a:latin typeface="Calibri" pitchFamily="34" charset="0"/>
              </a:rPr>
              <a:t>-conflictos</a:t>
            </a:r>
            <a:endParaRPr lang="es-MX" dirty="0"/>
          </a:p>
        </p:txBody>
      </p:sp>
      <p:sp>
        <p:nvSpPr>
          <p:cNvPr id="15" name="14 Rectángulo"/>
          <p:cNvSpPr>
            <a:spLocks noChangeArrowheads="1"/>
          </p:cNvSpPr>
          <p:nvPr/>
        </p:nvSpPr>
        <p:spPr bwMode="auto">
          <a:xfrm>
            <a:off x="500034" y="4000504"/>
            <a:ext cx="2643206" cy="46166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r>
              <a:rPr lang="es-ES" sz="2400" b="1" dirty="0">
                <a:solidFill>
                  <a:srgbClr val="000000"/>
                </a:solidFill>
                <a:latin typeface="Calibri" pitchFamily="34" charset="0"/>
              </a:rPr>
              <a:t>conflictos latentes</a:t>
            </a:r>
            <a:endParaRPr lang="es-MX"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68346"/>
          </a:xfrm>
        </p:spPr>
        <p:txBody>
          <a:bodyPr>
            <a:normAutofit/>
          </a:bodyPr>
          <a:lstStyle/>
          <a:p>
            <a:pPr algn="l"/>
            <a:r>
              <a:rPr lang="es-MX" sz="3200" b="1" dirty="0" smtClean="0"/>
              <a:t>Método para resolver conflictos</a:t>
            </a:r>
            <a:endParaRPr lang="es-MX" sz="3200" b="1" dirty="0"/>
          </a:p>
        </p:txBody>
      </p:sp>
      <p:sp>
        <p:nvSpPr>
          <p:cNvPr id="4" name="3 Flecha derecha"/>
          <p:cNvSpPr/>
          <p:nvPr/>
        </p:nvSpPr>
        <p:spPr>
          <a:xfrm rot="16200000">
            <a:off x="1000100" y="2857499"/>
            <a:ext cx="1714514" cy="714375"/>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s-MX"/>
          </a:p>
        </p:txBody>
      </p:sp>
      <p:sp>
        <p:nvSpPr>
          <p:cNvPr id="5" name="6 CuadroTexto"/>
          <p:cNvSpPr txBox="1">
            <a:spLocks noChangeArrowheads="1"/>
          </p:cNvSpPr>
          <p:nvPr/>
        </p:nvSpPr>
        <p:spPr bwMode="auto">
          <a:xfrm>
            <a:off x="1000100" y="1428736"/>
            <a:ext cx="1338828" cy="830997"/>
          </a:xfrm>
          <a:prstGeom prst="rect">
            <a:avLst/>
          </a:prstGeom>
          <a:noFill/>
          <a:ln w="9525">
            <a:noFill/>
            <a:miter lim="800000"/>
            <a:headEnd/>
            <a:tailEnd/>
          </a:ln>
        </p:spPr>
        <p:txBody>
          <a:bodyPr wrap="none">
            <a:spAutoFit/>
          </a:bodyPr>
          <a:lstStyle/>
          <a:p>
            <a:r>
              <a:rPr lang="es-MX" sz="2400" b="1" dirty="0"/>
              <a:t>Solución </a:t>
            </a:r>
          </a:p>
          <a:p>
            <a:r>
              <a:rPr lang="es-MX" sz="2400" b="1" dirty="0"/>
              <a:t>externa</a:t>
            </a:r>
          </a:p>
        </p:txBody>
      </p:sp>
      <p:sp>
        <p:nvSpPr>
          <p:cNvPr id="6" name="7 CuadroTexto"/>
          <p:cNvSpPr txBox="1">
            <a:spLocks noChangeArrowheads="1"/>
          </p:cNvSpPr>
          <p:nvPr/>
        </p:nvSpPr>
        <p:spPr bwMode="auto">
          <a:xfrm>
            <a:off x="928662" y="4214818"/>
            <a:ext cx="2093907" cy="830997"/>
          </a:xfrm>
          <a:prstGeom prst="rect">
            <a:avLst/>
          </a:prstGeom>
          <a:noFill/>
          <a:ln w="9525">
            <a:noFill/>
            <a:miter lim="800000"/>
            <a:headEnd/>
            <a:tailEnd/>
          </a:ln>
        </p:spPr>
        <p:txBody>
          <a:bodyPr wrap="none">
            <a:spAutoFit/>
          </a:bodyPr>
          <a:lstStyle/>
          <a:p>
            <a:r>
              <a:rPr lang="es-MX" sz="2400" b="1" dirty="0"/>
              <a:t>Solución entre </a:t>
            </a:r>
          </a:p>
          <a:p>
            <a:r>
              <a:rPr lang="es-MX" sz="2400" b="1" dirty="0"/>
              <a:t>las partes</a:t>
            </a:r>
          </a:p>
        </p:txBody>
      </p:sp>
      <p:sp>
        <p:nvSpPr>
          <p:cNvPr id="7" name="6 Rectángulo"/>
          <p:cNvSpPr/>
          <p:nvPr/>
        </p:nvSpPr>
        <p:spPr>
          <a:xfrm>
            <a:off x="3786182" y="1500174"/>
            <a:ext cx="1885950" cy="1143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2400" dirty="0"/>
              <a:t>Arbitraje</a:t>
            </a:r>
          </a:p>
        </p:txBody>
      </p:sp>
      <p:sp>
        <p:nvSpPr>
          <p:cNvPr id="8" name="7 Rectángulo"/>
          <p:cNvSpPr/>
          <p:nvPr/>
        </p:nvSpPr>
        <p:spPr>
          <a:xfrm>
            <a:off x="3786182" y="2643182"/>
            <a:ext cx="1885950" cy="1143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2400" dirty="0"/>
              <a:t>Mediación</a:t>
            </a:r>
          </a:p>
        </p:txBody>
      </p:sp>
      <p:sp>
        <p:nvSpPr>
          <p:cNvPr id="9" name="8 Rectángulo"/>
          <p:cNvSpPr/>
          <p:nvPr/>
        </p:nvSpPr>
        <p:spPr>
          <a:xfrm>
            <a:off x="3786182" y="3786190"/>
            <a:ext cx="1885950" cy="11430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MX" sz="2400" dirty="0"/>
              <a:t>Negociación</a:t>
            </a:r>
          </a:p>
        </p:txBody>
      </p:sp>
      <p:sp>
        <p:nvSpPr>
          <p:cNvPr id="10" name="9 Cerrar llave"/>
          <p:cNvSpPr/>
          <p:nvPr/>
        </p:nvSpPr>
        <p:spPr>
          <a:xfrm>
            <a:off x="6072198" y="2643182"/>
            <a:ext cx="214312" cy="22860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s-MX" dirty="0"/>
          </a:p>
        </p:txBody>
      </p:sp>
      <p:sp>
        <p:nvSpPr>
          <p:cNvPr id="11" name="14 CuadroTexto"/>
          <p:cNvSpPr txBox="1">
            <a:spLocks noChangeArrowheads="1"/>
          </p:cNvSpPr>
          <p:nvPr/>
        </p:nvSpPr>
        <p:spPr bwMode="auto">
          <a:xfrm>
            <a:off x="6500826" y="3000372"/>
            <a:ext cx="2214562" cy="1692771"/>
          </a:xfrm>
          <a:prstGeom prst="rect">
            <a:avLst/>
          </a:prstGeom>
          <a:noFill/>
          <a:ln w="9525">
            <a:noFill/>
            <a:miter lim="800000"/>
            <a:headEnd/>
            <a:tailEnd/>
          </a:ln>
        </p:spPr>
        <p:txBody>
          <a:bodyPr>
            <a:spAutoFit/>
          </a:bodyPr>
          <a:lstStyle/>
          <a:p>
            <a:r>
              <a:rPr lang="es-MX" sz="2400" b="1" dirty="0"/>
              <a:t>Proceso </a:t>
            </a:r>
          </a:p>
          <a:p>
            <a:r>
              <a:rPr lang="es-MX" sz="2400" b="1" dirty="0"/>
              <a:t>Educativo</a:t>
            </a:r>
          </a:p>
          <a:p>
            <a:r>
              <a:rPr lang="es-MX" sz="2400" b="1" dirty="0"/>
              <a:t> </a:t>
            </a:r>
            <a:r>
              <a:rPr lang="es-MX" sz="1600" b="1" dirty="0"/>
              <a:t>Significa aprender a </a:t>
            </a:r>
          </a:p>
          <a:p>
            <a:r>
              <a:rPr lang="es-MX" sz="1600" b="1" dirty="0"/>
              <a:t>resolver los conflictos entre las partes.</a:t>
            </a:r>
          </a:p>
        </p:txBody>
      </p:sp>
      <p:sp>
        <p:nvSpPr>
          <p:cNvPr id="12" name="11 Cerrar llave"/>
          <p:cNvSpPr/>
          <p:nvPr/>
        </p:nvSpPr>
        <p:spPr>
          <a:xfrm>
            <a:off x="6072198" y="1571612"/>
            <a:ext cx="285750" cy="1071562"/>
          </a:xfrm>
          <a:prstGeom prst="rightBrac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s-MX" b="1" dirty="0"/>
          </a:p>
        </p:txBody>
      </p:sp>
      <p:sp>
        <p:nvSpPr>
          <p:cNvPr id="13" name="16 CuadroTexto"/>
          <p:cNvSpPr txBox="1">
            <a:spLocks noChangeArrowheads="1"/>
          </p:cNvSpPr>
          <p:nvPr/>
        </p:nvSpPr>
        <p:spPr bwMode="auto">
          <a:xfrm>
            <a:off x="6500826" y="1500174"/>
            <a:ext cx="1928812" cy="1077218"/>
          </a:xfrm>
          <a:prstGeom prst="rect">
            <a:avLst/>
          </a:prstGeom>
          <a:noFill/>
          <a:ln w="9525">
            <a:noFill/>
            <a:miter lim="800000"/>
            <a:headEnd/>
            <a:tailEnd/>
          </a:ln>
        </p:spPr>
        <p:txBody>
          <a:bodyPr>
            <a:spAutoFit/>
          </a:bodyPr>
          <a:lstStyle/>
          <a:p>
            <a:r>
              <a:rPr lang="es-MX" sz="1600" b="1" dirty="0"/>
              <a:t>Se acatan las solución dictadas</a:t>
            </a:r>
          </a:p>
          <a:p>
            <a:r>
              <a:rPr lang="es-MX" sz="1600" b="1" dirty="0"/>
              <a:t>por una instancia superior o autoridad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85720" y="285728"/>
            <a:ext cx="8686800" cy="714380"/>
          </a:xfrm>
        </p:spPr>
        <p:txBody>
          <a:bodyPr>
            <a:normAutofit fontScale="90000"/>
          </a:bodyPr>
          <a:lstStyle/>
          <a:p>
            <a:pPr algn="l"/>
            <a:r>
              <a:rPr lang="es-ES" sz="3100" b="1" dirty="0" smtClean="0"/>
              <a:t/>
            </a:r>
            <a:br>
              <a:rPr lang="es-ES" sz="3100" b="1" dirty="0" smtClean="0"/>
            </a:br>
            <a:r>
              <a:rPr lang="es-ES" sz="3100" b="1" dirty="0" smtClean="0"/>
              <a:t>Modelos de la negociación y la interdependencia positiva</a:t>
            </a:r>
            <a:r>
              <a:rPr lang="es-MX" b="1" dirty="0" smtClean="0"/>
              <a:t/>
            </a:r>
            <a:br>
              <a:rPr lang="es-MX" b="1" dirty="0" smtClean="0"/>
            </a:br>
            <a:endParaRPr lang="es-MX" dirty="0"/>
          </a:p>
        </p:txBody>
      </p:sp>
      <p:sp>
        <p:nvSpPr>
          <p:cNvPr id="4" name="4 Rectángulo"/>
          <p:cNvSpPr>
            <a:spLocks noGrp="1" noChangeArrowheads="1"/>
          </p:cNvSpPr>
          <p:nvPr>
            <p:ph idx="1"/>
          </p:nvPr>
        </p:nvSpPr>
        <p:spPr bwMode="auto">
          <a:xfrm>
            <a:off x="500034" y="857232"/>
            <a:ext cx="8229600" cy="4315027"/>
          </a:xfrm>
          <a:prstGeom prst="rect">
            <a:avLst/>
          </a:prstGeom>
          <a:noFill/>
          <a:ln w="9525">
            <a:noFill/>
            <a:miter lim="800000"/>
            <a:headEnd/>
            <a:tailEnd/>
          </a:ln>
        </p:spPr>
        <p:txBody>
          <a:bodyPr wrap="square">
            <a:spAutoFit/>
          </a:bodyPr>
          <a:lstStyle/>
          <a:p>
            <a:r>
              <a:rPr lang="es-ES" sz="2400" b="1" dirty="0" smtClean="0">
                <a:solidFill>
                  <a:schemeClr val="accent2"/>
                </a:solidFill>
                <a:latin typeface="Calibri" pitchFamily="34" charset="0"/>
              </a:rPr>
              <a:t>Concepción Tradicional</a:t>
            </a:r>
          </a:p>
          <a:p>
            <a:pPr>
              <a:buNone/>
            </a:pPr>
            <a:r>
              <a:rPr lang="es-ES" sz="2000" b="1" dirty="0" smtClean="0">
                <a:solidFill>
                  <a:schemeClr val="accent2"/>
                </a:solidFill>
                <a:latin typeface="Calibri" pitchFamily="34" charset="0"/>
              </a:rPr>
              <a:t>      Concepción dura</a:t>
            </a:r>
            <a:r>
              <a:rPr lang="es-ES" sz="2000" dirty="0" smtClean="0">
                <a:latin typeface="Calibri" pitchFamily="34" charset="0"/>
              </a:rPr>
              <a:t>: una de las partes debe ganar u obtener una ventaja comparativa frente a la otra. </a:t>
            </a:r>
          </a:p>
          <a:p>
            <a:pPr>
              <a:buNone/>
            </a:pPr>
            <a:r>
              <a:rPr lang="es-ES" sz="2000" dirty="0" smtClean="0">
                <a:latin typeface="Calibri" pitchFamily="34" charset="0"/>
              </a:rPr>
              <a:t>      Modelo basado en la competencia y el individualismo; encierra descalificación y violencia, al imponer la voluntad de una parte sobre la otra, siendo el resultado a mediado o largo plazo negativo. Gana el o la que hace mayor acopio de fuerza y  mantiene su posición sin ceder.</a:t>
            </a:r>
          </a:p>
          <a:p>
            <a:pPr>
              <a:defRPr/>
            </a:pPr>
            <a:r>
              <a:rPr lang="es-ES" sz="2000" b="1" dirty="0" smtClean="0">
                <a:solidFill>
                  <a:schemeClr val="accent2"/>
                </a:solidFill>
                <a:cs typeface="Arial" charset="0"/>
              </a:rPr>
              <a:t>Concepción suave</a:t>
            </a:r>
            <a:r>
              <a:rPr lang="es-ES" sz="2000" dirty="0" smtClean="0">
                <a:cs typeface="Arial" charset="0"/>
              </a:rPr>
              <a:t>: por encima de todo una de las partes considera que es más importante la relación que tiene con la otra parte, por lo que prefiere ceder y mantener su amistad y conservar su reconocimiento. Tampoco, bajo está actitud, hay una solución positiva.</a:t>
            </a:r>
          </a:p>
          <a:p>
            <a:pPr>
              <a:buNone/>
              <a:defRPr/>
            </a:pPr>
            <a:r>
              <a:rPr lang="es-ES" dirty="0" smtClean="0">
                <a:cs typeface="Arial" charset="0"/>
              </a:rPr>
              <a:t>                               Ganar              Perder</a:t>
            </a:r>
            <a:endParaRPr lang="es-MX" dirty="0" smtClean="0">
              <a:cs typeface="Arial" charset="0"/>
            </a:endParaRPr>
          </a:p>
        </p:txBody>
      </p:sp>
      <p:sp>
        <p:nvSpPr>
          <p:cNvPr id="5" name="4 Flecha derecha"/>
          <p:cNvSpPr/>
          <p:nvPr/>
        </p:nvSpPr>
        <p:spPr>
          <a:xfrm>
            <a:off x="4572000" y="457200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5 Rectángulo"/>
          <p:cNvSpPr/>
          <p:nvPr/>
        </p:nvSpPr>
        <p:spPr>
          <a:xfrm>
            <a:off x="428596" y="5288340"/>
            <a:ext cx="8429684" cy="1569660"/>
          </a:xfrm>
          <a:prstGeom prst="rect">
            <a:avLst/>
          </a:prstGeom>
        </p:spPr>
        <p:txBody>
          <a:bodyPr wrap="square">
            <a:spAutoFit/>
          </a:bodyPr>
          <a:lstStyle/>
          <a:p>
            <a:r>
              <a:rPr lang="es-ES" sz="2400" b="1" dirty="0" smtClean="0">
                <a:solidFill>
                  <a:schemeClr val="accent2"/>
                </a:solidFill>
                <a:cs typeface="Arial" charset="0"/>
              </a:rPr>
              <a:t>Detrás estas dos actitudes, prevalece la idea de que una parte gana y la otra pierde, por lo que es probable que el conflicto se vuelva a presentar, dado que no hay una verdadera y real resolución.</a:t>
            </a:r>
            <a:endParaRPr lang="es-MX" sz="2400" b="1" dirty="0">
              <a:solidFill>
                <a:schemeClr val="accent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654032"/>
          </a:xfrm>
        </p:spPr>
        <p:txBody>
          <a:bodyPr>
            <a:normAutofit/>
          </a:bodyPr>
          <a:lstStyle/>
          <a:p>
            <a:pPr algn="l"/>
            <a:r>
              <a:rPr lang="es-MX" sz="3200" b="1" dirty="0" smtClean="0"/>
              <a:t>Propósito y ejes temáticos de la mesa</a:t>
            </a:r>
            <a:endParaRPr lang="es-MX" sz="3200" b="1" dirty="0"/>
          </a:p>
        </p:txBody>
      </p:sp>
      <p:sp>
        <p:nvSpPr>
          <p:cNvPr id="3" name="2 Marcador de contenido"/>
          <p:cNvSpPr>
            <a:spLocks noGrp="1"/>
          </p:cNvSpPr>
          <p:nvPr>
            <p:ph idx="1"/>
          </p:nvPr>
        </p:nvSpPr>
        <p:spPr>
          <a:xfrm>
            <a:off x="457200" y="1214422"/>
            <a:ext cx="8229600" cy="4911741"/>
          </a:xfrm>
        </p:spPr>
        <p:txBody>
          <a:bodyPr>
            <a:normAutofit fontScale="70000" lnSpcReduction="20000"/>
          </a:bodyPr>
          <a:lstStyle/>
          <a:p>
            <a:r>
              <a:rPr lang="es-MX" b="1" dirty="0"/>
              <a:t>Propósito General </a:t>
            </a:r>
            <a:endParaRPr lang="es-MX" dirty="0"/>
          </a:p>
          <a:p>
            <a:pPr>
              <a:buNone/>
            </a:pPr>
            <a:r>
              <a:rPr lang="es-MX" dirty="0" smtClean="0"/>
              <a:t>      Las </a:t>
            </a:r>
            <a:r>
              <a:rPr lang="es-MX" dirty="0"/>
              <a:t>y los participantes habrán conocido y analizado la negociación y la mediación para resolver conflictos como herramientas indispensables para eliminar la violencia en los ámbitos escolar, familiar y comunitario, desde las perspectivas de los derechos humanos y la igualdad de género, a fin de avanzar en la construcción de una cultura de paz para un presente y un futuro más prospero, como compromiso ético, profesional y social</a:t>
            </a:r>
            <a:r>
              <a:rPr lang="es-MX" dirty="0" smtClean="0"/>
              <a:t>.</a:t>
            </a:r>
          </a:p>
          <a:p>
            <a:pPr>
              <a:buNone/>
            </a:pPr>
            <a:endParaRPr lang="es-MX" dirty="0"/>
          </a:p>
          <a:p>
            <a:r>
              <a:rPr lang="es-MX" b="1" dirty="0"/>
              <a:t>Ejes temáticos</a:t>
            </a:r>
            <a:endParaRPr lang="es-MX" dirty="0"/>
          </a:p>
          <a:p>
            <a:pPr lvl="0">
              <a:buNone/>
            </a:pPr>
            <a:r>
              <a:rPr lang="es-MX" dirty="0" smtClean="0"/>
              <a:t>- La </a:t>
            </a:r>
            <a:r>
              <a:rPr lang="es-MX" dirty="0"/>
              <a:t>violencia y sus consecuencias</a:t>
            </a:r>
          </a:p>
          <a:p>
            <a:pPr lvl="0">
              <a:buNone/>
            </a:pPr>
            <a:r>
              <a:rPr lang="es-MX" dirty="0" smtClean="0"/>
              <a:t>- La </a:t>
            </a:r>
            <a:r>
              <a:rPr lang="es-MX" dirty="0"/>
              <a:t>educación para la paz y los derechos humanos</a:t>
            </a:r>
          </a:p>
          <a:p>
            <a:pPr>
              <a:buNone/>
            </a:pPr>
            <a:r>
              <a:rPr lang="es-MX" dirty="0" smtClean="0"/>
              <a:t>- La </a:t>
            </a:r>
            <a:r>
              <a:rPr lang="es-MX" dirty="0"/>
              <a:t>resolución no violenta de conflictos: La negociación y la mediación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57200" y="274638"/>
            <a:ext cx="8229600" cy="654032"/>
          </a:xfrm>
        </p:spPr>
        <p:txBody>
          <a:bodyPr>
            <a:normAutofit/>
          </a:bodyPr>
          <a:lstStyle/>
          <a:p>
            <a:pPr algn="l" eaLnBrk="1" hangingPunct="1"/>
            <a:r>
              <a:rPr lang="es-ES" sz="3200" b="1" dirty="0" smtClean="0">
                <a:solidFill>
                  <a:schemeClr val="accent2"/>
                </a:solidFill>
              </a:rPr>
              <a:t>Actitudes ante el conflicto</a:t>
            </a:r>
          </a:p>
        </p:txBody>
      </p:sp>
      <p:cxnSp>
        <p:nvCxnSpPr>
          <p:cNvPr id="5" name="4 Conector recto de flecha"/>
          <p:cNvCxnSpPr>
            <a:cxnSpLocks noChangeShapeType="1"/>
          </p:cNvCxnSpPr>
          <p:nvPr/>
        </p:nvCxnSpPr>
        <p:spPr bwMode="auto">
          <a:xfrm rot="16200000" flipH="1">
            <a:off x="2586820" y="3985420"/>
            <a:ext cx="3724294" cy="39686"/>
          </a:xfrm>
          <a:prstGeom prst="straightConnector1">
            <a:avLst/>
          </a:prstGeom>
          <a:noFill/>
          <a:ln w="9525" algn="ctr">
            <a:solidFill>
              <a:schemeClr val="tx2">
                <a:lumMod val="75000"/>
              </a:schemeClr>
            </a:solidFill>
            <a:round/>
            <a:headEnd type="arrow" w="med" len="med"/>
            <a:tailEnd type="arrow" w="med" len="med"/>
          </a:ln>
        </p:spPr>
      </p:cxnSp>
      <p:cxnSp>
        <p:nvCxnSpPr>
          <p:cNvPr id="6" name="5 Conector recto de flecha"/>
          <p:cNvCxnSpPr>
            <a:cxnSpLocks noChangeShapeType="1"/>
          </p:cNvCxnSpPr>
          <p:nvPr/>
        </p:nvCxnSpPr>
        <p:spPr bwMode="auto">
          <a:xfrm rot="10800000">
            <a:off x="2214546" y="3643314"/>
            <a:ext cx="4438650" cy="1588"/>
          </a:xfrm>
          <a:prstGeom prst="straightConnector1">
            <a:avLst/>
          </a:prstGeom>
          <a:noFill/>
          <a:ln w="9525" algn="ctr">
            <a:solidFill>
              <a:schemeClr val="tx2">
                <a:lumMod val="75000"/>
              </a:schemeClr>
            </a:solidFill>
            <a:round/>
            <a:headEnd type="arrow" w="med" len="med"/>
            <a:tailEnd type="arrow" w="med" len="med"/>
          </a:ln>
        </p:spPr>
      </p:cxnSp>
      <p:sp>
        <p:nvSpPr>
          <p:cNvPr id="7" name="6 CuadroTexto"/>
          <p:cNvSpPr txBox="1"/>
          <p:nvPr/>
        </p:nvSpPr>
        <p:spPr>
          <a:xfrm>
            <a:off x="3714744" y="3429000"/>
            <a:ext cx="1428750" cy="400110"/>
          </a:xfrm>
          <a:prstGeom prst="rect">
            <a:avLst/>
          </a:prstGeom>
          <a:solidFill>
            <a:schemeClr val="accent2"/>
          </a:solidFill>
        </p:spPr>
        <p:txBody>
          <a:bodyPr wrap="square">
            <a:spAutoFit/>
          </a:bodyPr>
          <a:lstStyle/>
          <a:p>
            <a:pPr>
              <a:defRPr/>
            </a:pPr>
            <a:r>
              <a:rPr lang="es-ES" sz="2000" b="1" dirty="0">
                <a:solidFill>
                  <a:schemeClr val="bg2">
                    <a:lumMod val="25000"/>
                  </a:schemeClr>
                </a:solidFill>
                <a:latin typeface="Arial" charset="0"/>
                <a:ea typeface="ＭＳ Ｐゴシック" pitchFamily="-112" charset="-128"/>
              </a:rPr>
              <a:t>Conflicto</a:t>
            </a:r>
          </a:p>
        </p:txBody>
      </p:sp>
      <p:sp>
        <p:nvSpPr>
          <p:cNvPr id="8" name="12 CuadroTexto"/>
          <p:cNvSpPr txBox="1">
            <a:spLocks noChangeArrowheads="1"/>
          </p:cNvSpPr>
          <p:nvPr/>
        </p:nvSpPr>
        <p:spPr bwMode="auto">
          <a:xfrm>
            <a:off x="3214678" y="5929330"/>
            <a:ext cx="3008327" cy="584775"/>
          </a:xfrm>
          <a:prstGeom prst="rect">
            <a:avLst/>
          </a:prstGeom>
          <a:noFill/>
          <a:ln w="9525">
            <a:noFill/>
            <a:miter lim="800000"/>
            <a:headEnd/>
            <a:tailEnd/>
          </a:ln>
        </p:spPr>
        <p:txBody>
          <a:bodyPr wrap="square">
            <a:spAutoFit/>
          </a:bodyPr>
          <a:lstStyle/>
          <a:p>
            <a:pPr>
              <a:defRPr/>
            </a:pPr>
            <a:r>
              <a:rPr lang="es-ES" sz="1600" b="1" dirty="0">
                <a:solidFill>
                  <a:schemeClr val="bg2">
                    <a:lumMod val="25000"/>
                  </a:schemeClr>
                </a:solidFill>
                <a:latin typeface="Arial" charset="0"/>
                <a:ea typeface="ＭＳ Ｐゴシック" pitchFamily="-112" charset="-128"/>
              </a:rPr>
              <a:t>Los objetivos son poco importantes</a:t>
            </a:r>
          </a:p>
        </p:txBody>
      </p:sp>
      <p:sp>
        <p:nvSpPr>
          <p:cNvPr id="9" name="13 CuadroTexto"/>
          <p:cNvSpPr txBox="1">
            <a:spLocks noChangeArrowheads="1"/>
          </p:cNvSpPr>
          <p:nvPr/>
        </p:nvSpPr>
        <p:spPr bwMode="auto">
          <a:xfrm>
            <a:off x="6858016" y="3429000"/>
            <a:ext cx="1827241" cy="584775"/>
          </a:xfrm>
          <a:prstGeom prst="rect">
            <a:avLst/>
          </a:prstGeom>
          <a:noFill/>
          <a:ln w="9525">
            <a:noFill/>
            <a:miter lim="800000"/>
            <a:headEnd/>
            <a:tailEnd/>
          </a:ln>
        </p:spPr>
        <p:txBody>
          <a:bodyPr wrap="square">
            <a:spAutoFit/>
          </a:bodyPr>
          <a:lstStyle/>
          <a:p>
            <a:pPr>
              <a:defRPr/>
            </a:pPr>
            <a:r>
              <a:rPr lang="es-ES" sz="1600" b="1" dirty="0">
                <a:solidFill>
                  <a:schemeClr val="bg2">
                    <a:lumMod val="25000"/>
                  </a:schemeClr>
                </a:solidFill>
                <a:latin typeface="Arial" charset="0"/>
                <a:ea typeface="ＭＳ Ｐゴシック" pitchFamily="-112" charset="-128"/>
              </a:rPr>
              <a:t>La relación es muy importante</a:t>
            </a:r>
          </a:p>
        </p:txBody>
      </p:sp>
      <p:sp>
        <p:nvSpPr>
          <p:cNvPr id="10" name="14 CuadroTexto"/>
          <p:cNvSpPr txBox="1">
            <a:spLocks noChangeArrowheads="1"/>
          </p:cNvSpPr>
          <p:nvPr/>
        </p:nvSpPr>
        <p:spPr bwMode="auto">
          <a:xfrm>
            <a:off x="571472" y="3357562"/>
            <a:ext cx="1817672" cy="584775"/>
          </a:xfrm>
          <a:prstGeom prst="rect">
            <a:avLst/>
          </a:prstGeom>
          <a:noFill/>
          <a:ln w="9525">
            <a:noFill/>
            <a:miter lim="800000"/>
            <a:headEnd/>
            <a:tailEnd/>
          </a:ln>
        </p:spPr>
        <p:txBody>
          <a:bodyPr wrap="square">
            <a:spAutoFit/>
          </a:bodyPr>
          <a:lstStyle/>
          <a:p>
            <a:pPr>
              <a:defRPr/>
            </a:pPr>
            <a:r>
              <a:rPr lang="es-ES" sz="1600" b="1" dirty="0">
                <a:solidFill>
                  <a:schemeClr val="bg2">
                    <a:lumMod val="25000"/>
                  </a:schemeClr>
                </a:solidFill>
                <a:latin typeface="Arial" charset="0"/>
                <a:ea typeface="ＭＳ Ｐゴシック" pitchFamily="-112" charset="-128"/>
              </a:rPr>
              <a:t>La relación es poco importante</a:t>
            </a:r>
          </a:p>
        </p:txBody>
      </p:sp>
      <p:sp>
        <p:nvSpPr>
          <p:cNvPr id="11" name="15 CuadroTexto"/>
          <p:cNvSpPr txBox="1">
            <a:spLocks noChangeArrowheads="1"/>
          </p:cNvSpPr>
          <p:nvPr/>
        </p:nvSpPr>
        <p:spPr bwMode="auto">
          <a:xfrm>
            <a:off x="2071670" y="2000240"/>
            <a:ext cx="2071687" cy="707886"/>
          </a:xfrm>
          <a:prstGeom prst="rect">
            <a:avLst/>
          </a:prstGeom>
          <a:solidFill>
            <a:schemeClr val="accent2"/>
          </a:solidFill>
          <a:ln w="9525">
            <a:noFill/>
            <a:miter lim="800000"/>
            <a:headEnd/>
            <a:tailEnd/>
          </a:ln>
        </p:spPr>
        <p:txBody>
          <a:bodyPr>
            <a:spAutoFit/>
          </a:bodyPr>
          <a:lstStyle/>
          <a:p>
            <a:pPr>
              <a:defRPr/>
            </a:pPr>
            <a:r>
              <a:rPr lang="es-ES" sz="2000" b="1" dirty="0" smtClean="0">
                <a:solidFill>
                  <a:schemeClr val="bg2">
                    <a:lumMod val="25000"/>
                  </a:schemeClr>
                </a:solidFill>
                <a:latin typeface="Arial" charset="0"/>
                <a:ea typeface="ＭＳ Ｐゴシック" pitchFamily="-112" charset="-128"/>
              </a:rPr>
              <a:t>Competición</a:t>
            </a:r>
            <a:endParaRPr lang="es-ES" sz="2000" dirty="0">
              <a:solidFill>
                <a:schemeClr val="bg2">
                  <a:lumMod val="25000"/>
                </a:schemeClr>
              </a:solidFill>
              <a:latin typeface="Arial" charset="0"/>
              <a:ea typeface="ＭＳ Ｐゴシック" pitchFamily="-112" charset="-128"/>
            </a:endParaRPr>
          </a:p>
          <a:p>
            <a:pPr>
              <a:defRPr/>
            </a:pPr>
            <a:r>
              <a:rPr lang="es-ES" sz="2000" b="1" dirty="0">
                <a:solidFill>
                  <a:schemeClr val="bg2">
                    <a:lumMod val="25000"/>
                  </a:schemeClr>
                </a:solidFill>
                <a:latin typeface="Arial" charset="0"/>
                <a:ea typeface="ＭＳ Ｐゴシック" pitchFamily="-112" charset="-128"/>
              </a:rPr>
              <a:t>Gano / Pierdes</a:t>
            </a:r>
          </a:p>
        </p:txBody>
      </p:sp>
      <p:sp>
        <p:nvSpPr>
          <p:cNvPr id="12" name="16 CuadroTexto"/>
          <p:cNvSpPr txBox="1">
            <a:spLocks noChangeArrowheads="1"/>
          </p:cNvSpPr>
          <p:nvPr/>
        </p:nvSpPr>
        <p:spPr bwMode="auto">
          <a:xfrm>
            <a:off x="4786314" y="2000240"/>
            <a:ext cx="2071688" cy="707886"/>
          </a:xfrm>
          <a:prstGeom prst="rect">
            <a:avLst/>
          </a:prstGeom>
          <a:solidFill>
            <a:schemeClr val="accent2"/>
          </a:solidFill>
          <a:ln w="9525">
            <a:noFill/>
            <a:miter lim="800000"/>
            <a:headEnd/>
            <a:tailEnd/>
          </a:ln>
        </p:spPr>
        <p:txBody>
          <a:bodyPr>
            <a:spAutoFit/>
          </a:bodyPr>
          <a:lstStyle/>
          <a:p>
            <a:pPr>
              <a:defRPr/>
            </a:pPr>
            <a:r>
              <a:rPr lang="es-ES" sz="2000" b="1" dirty="0" smtClean="0">
                <a:solidFill>
                  <a:schemeClr val="bg2">
                    <a:lumMod val="25000"/>
                  </a:schemeClr>
                </a:solidFill>
                <a:latin typeface="Arial" charset="0"/>
                <a:ea typeface="ＭＳ Ｐゴシック" pitchFamily="-112" charset="-128"/>
              </a:rPr>
              <a:t>Cooperación</a:t>
            </a:r>
            <a:endParaRPr lang="es-ES" sz="2000" b="1" dirty="0">
              <a:solidFill>
                <a:schemeClr val="bg2">
                  <a:lumMod val="25000"/>
                </a:schemeClr>
              </a:solidFill>
              <a:latin typeface="Arial" charset="0"/>
              <a:ea typeface="ＭＳ Ｐゴシック" pitchFamily="-112" charset="-128"/>
            </a:endParaRPr>
          </a:p>
          <a:p>
            <a:pPr>
              <a:defRPr/>
            </a:pPr>
            <a:r>
              <a:rPr lang="es-ES" sz="2000" b="1" dirty="0">
                <a:solidFill>
                  <a:schemeClr val="bg2">
                    <a:lumMod val="25000"/>
                  </a:schemeClr>
                </a:solidFill>
                <a:latin typeface="Arial" charset="0"/>
                <a:ea typeface="ＭＳ Ｐゴシック" pitchFamily="-112" charset="-128"/>
              </a:rPr>
              <a:t>Gano / </a:t>
            </a:r>
            <a:r>
              <a:rPr lang="es-ES" sz="2000" b="1" dirty="0" smtClean="0">
                <a:solidFill>
                  <a:schemeClr val="bg2">
                    <a:lumMod val="25000"/>
                  </a:schemeClr>
                </a:solidFill>
                <a:latin typeface="Arial" charset="0"/>
                <a:ea typeface="ＭＳ Ｐゴシック" pitchFamily="-112" charset="-128"/>
              </a:rPr>
              <a:t>Ganas</a:t>
            </a:r>
            <a:endParaRPr lang="es-ES" sz="2000" b="1" dirty="0">
              <a:solidFill>
                <a:schemeClr val="bg2">
                  <a:lumMod val="25000"/>
                </a:schemeClr>
              </a:solidFill>
              <a:latin typeface="Arial" charset="0"/>
              <a:ea typeface="ＭＳ Ｐゴシック" pitchFamily="-112" charset="-128"/>
            </a:endParaRPr>
          </a:p>
        </p:txBody>
      </p:sp>
      <p:sp>
        <p:nvSpPr>
          <p:cNvPr id="13" name="17 CuadroTexto"/>
          <p:cNvSpPr txBox="1">
            <a:spLocks noChangeArrowheads="1"/>
          </p:cNvSpPr>
          <p:nvPr/>
        </p:nvSpPr>
        <p:spPr bwMode="auto">
          <a:xfrm>
            <a:off x="2000232" y="4857760"/>
            <a:ext cx="2143140" cy="707886"/>
          </a:xfrm>
          <a:prstGeom prst="rect">
            <a:avLst/>
          </a:prstGeom>
          <a:solidFill>
            <a:schemeClr val="accent2"/>
          </a:solidFill>
          <a:ln w="9525">
            <a:noFill/>
            <a:miter lim="800000"/>
            <a:headEnd/>
            <a:tailEnd/>
          </a:ln>
        </p:spPr>
        <p:txBody>
          <a:bodyPr wrap="square">
            <a:spAutoFit/>
          </a:bodyPr>
          <a:lstStyle/>
          <a:p>
            <a:pPr>
              <a:defRPr/>
            </a:pPr>
            <a:r>
              <a:rPr lang="es-ES" sz="2000" b="1" dirty="0" smtClean="0">
                <a:solidFill>
                  <a:schemeClr val="bg2">
                    <a:lumMod val="25000"/>
                  </a:schemeClr>
                </a:solidFill>
                <a:latin typeface="Arial" charset="0"/>
                <a:ea typeface="ＭＳ Ｐゴシック" pitchFamily="-112" charset="-128"/>
              </a:rPr>
              <a:t>Evasión</a:t>
            </a:r>
            <a:endParaRPr lang="es-ES" sz="2000" b="1" dirty="0">
              <a:solidFill>
                <a:schemeClr val="bg2">
                  <a:lumMod val="25000"/>
                </a:schemeClr>
              </a:solidFill>
              <a:latin typeface="Arial" charset="0"/>
              <a:ea typeface="ＭＳ Ｐゴシック" pitchFamily="-112" charset="-128"/>
            </a:endParaRPr>
          </a:p>
          <a:p>
            <a:pPr>
              <a:defRPr/>
            </a:pPr>
            <a:r>
              <a:rPr lang="es-ES" sz="2000" b="1" dirty="0">
                <a:solidFill>
                  <a:schemeClr val="bg2">
                    <a:lumMod val="25000"/>
                  </a:schemeClr>
                </a:solidFill>
                <a:latin typeface="Arial" charset="0"/>
                <a:ea typeface="ＭＳ Ｐゴシック" pitchFamily="-112" charset="-128"/>
              </a:rPr>
              <a:t>Pierdo / Pierdes</a:t>
            </a:r>
          </a:p>
        </p:txBody>
      </p:sp>
      <p:sp>
        <p:nvSpPr>
          <p:cNvPr id="14" name="18 CuadroTexto"/>
          <p:cNvSpPr txBox="1">
            <a:spLocks noChangeArrowheads="1"/>
          </p:cNvSpPr>
          <p:nvPr/>
        </p:nvSpPr>
        <p:spPr bwMode="auto">
          <a:xfrm>
            <a:off x="4857752" y="4929198"/>
            <a:ext cx="2071687" cy="707886"/>
          </a:xfrm>
          <a:prstGeom prst="rect">
            <a:avLst/>
          </a:prstGeom>
          <a:solidFill>
            <a:schemeClr val="accent2"/>
          </a:solidFill>
          <a:ln w="9525">
            <a:noFill/>
            <a:miter lim="800000"/>
            <a:headEnd/>
            <a:tailEnd/>
          </a:ln>
        </p:spPr>
        <p:txBody>
          <a:bodyPr>
            <a:spAutoFit/>
          </a:bodyPr>
          <a:lstStyle/>
          <a:p>
            <a:pPr>
              <a:defRPr/>
            </a:pPr>
            <a:r>
              <a:rPr lang="es-ES" sz="2000" b="1" dirty="0" smtClean="0">
                <a:solidFill>
                  <a:schemeClr val="bg2">
                    <a:lumMod val="25000"/>
                  </a:schemeClr>
                </a:solidFill>
                <a:latin typeface="Arial" charset="0"/>
                <a:ea typeface="ＭＳ Ｐゴシック" pitchFamily="-112" charset="-128"/>
              </a:rPr>
              <a:t>Acomodación</a:t>
            </a:r>
            <a:endParaRPr lang="es-ES" sz="2000" b="1" dirty="0">
              <a:solidFill>
                <a:schemeClr val="bg2">
                  <a:lumMod val="25000"/>
                </a:schemeClr>
              </a:solidFill>
              <a:latin typeface="Arial" charset="0"/>
              <a:ea typeface="ＭＳ Ｐゴシック" pitchFamily="-112" charset="-128"/>
            </a:endParaRPr>
          </a:p>
          <a:p>
            <a:pPr>
              <a:defRPr/>
            </a:pPr>
            <a:r>
              <a:rPr lang="es-ES" sz="2000" b="1" dirty="0">
                <a:solidFill>
                  <a:schemeClr val="bg2">
                    <a:lumMod val="25000"/>
                  </a:schemeClr>
                </a:solidFill>
                <a:latin typeface="Arial" charset="0"/>
                <a:ea typeface="ＭＳ Ｐゴシック" pitchFamily="-112" charset="-128"/>
              </a:rPr>
              <a:t>Pierdo / Ganas</a:t>
            </a:r>
          </a:p>
        </p:txBody>
      </p:sp>
      <p:sp>
        <p:nvSpPr>
          <p:cNvPr id="15" name="10 CuadroTexto"/>
          <p:cNvSpPr txBox="1">
            <a:spLocks noChangeArrowheads="1"/>
          </p:cNvSpPr>
          <p:nvPr/>
        </p:nvSpPr>
        <p:spPr bwMode="auto">
          <a:xfrm>
            <a:off x="3214678" y="1142984"/>
            <a:ext cx="2500330" cy="584775"/>
          </a:xfrm>
          <a:prstGeom prst="rect">
            <a:avLst/>
          </a:prstGeom>
          <a:noFill/>
          <a:ln w="9525">
            <a:noFill/>
            <a:miter lim="800000"/>
            <a:headEnd/>
            <a:tailEnd/>
          </a:ln>
        </p:spPr>
        <p:txBody>
          <a:bodyPr wrap="square">
            <a:spAutoFit/>
          </a:bodyPr>
          <a:lstStyle/>
          <a:p>
            <a:pPr>
              <a:defRPr/>
            </a:pPr>
            <a:r>
              <a:rPr lang="es-ES" sz="1600" b="1" dirty="0">
                <a:solidFill>
                  <a:schemeClr val="bg2">
                    <a:lumMod val="25000"/>
                  </a:schemeClr>
                </a:solidFill>
                <a:latin typeface="Arial" charset="0"/>
                <a:ea typeface="ＭＳ Ｐゴシック" pitchFamily="-112" charset="-128"/>
              </a:rPr>
              <a:t>Los objetivos son muy importantes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57158" y="714356"/>
            <a:ext cx="8286808" cy="2246769"/>
          </a:xfrm>
          <a:prstGeom prst="rect">
            <a:avLst/>
          </a:prstGeom>
        </p:spPr>
        <p:txBody>
          <a:bodyPr wrap="square">
            <a:spAutoFit/>
          </a:bodyPr>
          <a:lstStyle/>
          <a:p>
            <a:endParaRPr lang="es-ES" sz="2000" dirty="0" smtClean="0">
              <a:cs typeface="Times New Roman" pitchFamily="18" charset="0"/>
            </a:endParaRPr>
          </a:p>
          <a:p>
            <a:r>
              <a:rPr lang="es-ES" sz="2800" dirty="0" smtClean="0">
                <a:cs typeface="Times New Roman" pitchFamily="18" charset="0"/>
              </a:rPr>
              <a:t>                       GANAR                </a:t>
            </a:r>
            <a:r>
              <a:rPr lang="es-ES" sz="2800" dirty="0" err="1" smtClean="0">
                <a:cs typeface="Times New Roman" pitchFamily="18" charset="0"/>
              </a:rPr>
              <a:t>GANAR</a:t>
            </a:r>
            <a:r>
              <a:rPr lang="es-ES" sz="2800" dirty="0" smtClean="0">
                <a:cs typeface="Times New Roman" pitchFamily="18" charset="0"/>
              </a:rPr>
              <a:t> </a:t>
            </a:r>
          </a:p>
          <a:p>
            <a:endParaRPr lang="es-ES" sz="2000" dirty="0" smtClean="0">
              <a:cs typeface="Times New Roman" pitchFamily="18" charset="0"/>
            </a:endParaRPr>
          </a:p>
          <a:p>
            <a:pPr>
              <a:buFont typeface="Wingdings" pitchFamily="2" charset="2"/>
              <a:buChar char="ü"/>
            </a:pPr>
            <a:r>
              <a:rPr lang="es-ES" sz="2400" dirty="0" smtClean="0">
                <a:cs typeface="Times New Roman" pitchFamily="18" charset="0"/>
              </a:rPr>
              <a:t>Buscar una solución que beneficie a ambas partes, </a:t>
            </a:r>
          </a:p>
          <a:p>
            <a:pPr>
              <a:buFont typeface="Wingdings" pitchFamily="2" charset="2"/>
              <a:buChar char="ü"/>
            </a:pPr>
            <a:r>
              <a:rPr lang="es-ES" sz="2400" dirty="0" smtClean="0">
                <a:cs typeface="Times New Roman" pitchFamily="18" charset="0"/>
              </a:rPr>
              <a:t>donde nadie pierde,  </a:t>
            </a:r>
          </a:p>
          <a:p>
            <a:pPr>
              <a:buFont typeface="Wingdings" pitchFamily="2" charset="2"/>
              <a:buChar char="ü"/>
            </a:pPr>
            <a:r>
              <a:rPr lang="es-ES" sz="2400" dirty="0" smtClean="0">
                <a:cs typeface="Times New Roman" pitchFamily="18" charset="0"/>
              </a:rPr>
              <a:t>las dos ganan con base en las necesidades e intereses</a:t>
            </a:r>
            <a:endParaRPr lang="es-MX" sz="2000" dirty="0" smtClean="0"/>
          </a:p>
        </p:txBody>
      </p:sp>
      <p:sp>
        <p:nvSpPr>
          <p:cNvPr id="5" name="4 Flecha derecha"/>
          <p:cNvSpPr/>
          <p:nvPr/>
        </p:nvSpPr>
        <p:spPr>
          <a:xfrm>
            <a:off x="3500430" y="107154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5 Rectángulo"/>
          <p:cNvSpPr/>
          <p:nvPr/>
        </p:nvSpPr>
        <p:spPr>
          <a:xfrm>
            <a:off x="428596" y="214290"/>
            <a:ext cx="6594494" cy="523220"/>
          </a:xfrm>
          <a:prstGeom prst="rect">
            <a:avLst/>
          </a:prstGeom>
        </p:spPr>
        <p:txBody>
          <a:bodyPr wrap="square">
            <a:spAutoFit/>
          </a:bodyPr>
          <a:lstStyle/>
          <a:p>
            <a:pPr lvl="0"/>
            <a:r>
              <a:rPr lang="es-ES" sz="2800" dirty="0" smtClean="0">
                <a:solidFill>
                  <a:prstClr val="black"/>
                </a:solidFill>
                <a:cs typeface="Times New Roman" pitchFamily="18" charset="0"/>
              </a:rPr>
              <a:t>Otra forma de negociar es:</a:t>
            </a:r>
          </a:p>
        </p:txBody>
      </p:sp>
      <p:sp>
        <p:nvSpPr>
          <p:cNvPr id="7" name="6 Rectángulo"/>
          <p:cNvSpPr/>
          <p:nvPr/>
        </p:nvSpPr>
        <p:spPr>
          <a:xfrm>
            <a:off x="785786" y="3929066"/>
            <a:ext cx="3357586" cy="830997"/>
          </a:xfrm>
          <a:prstGeom prst="rect">
            <a:avLst/>
          </a:prstGeom>
        </p:spPr>
        <p:txBody>
          <a:bodyPr wrap="square">
            <a:spAutoFit/>
          </a:bodyPr>
          <a:lstStyle/>
          <a:p>
            <a:r>
              <a:rPr lang="es-ES" sz="2400" dirty="0" smtClean="0">
                <a:solidFill>
                  <a:prstClr val="black"/>
                </a:solidFill>
                <a:cs typeface="Times New Roman" pitchFamily="18" charset="0"/>
              </a:rPr>
              <a:t>criterios justos  </a:t>
            </a:r>
          </a:p>
          <a:p>
            <a:r>
              <a:rPr lang="es-ES" sz="2400" dirty="0" smtClean="0">
                <a:solidFill>
                  <a:prstClr val="black"/>
                </a:solidFill>
                <a:cs typeface="Times New Roman" pitchFamily="18" charset="0"/>
              </a:rPr>
              <a:t>acuerdos equitativos </a:t>
            </a:r>
          </a:p>
        </p:txBody>
      </p:sp>
      <p:sp>
        <p:nvSpPr>
          <p:cNvPr id="8" name="7 Cerrar llave"/>
          <p:cNvSpPr/>
          <p:nvPr/>
        </p:nvSpPr>
        <p:spPr>
          <a:xfrm>
            <a:off x="3857620" y="3929066"/>
            <a:ext cx="45719" cy="128588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b="1" dirty="0"/>
          </a:p>
        </p:txBody>
      </p:sp>
      <p:sp>
        <p:nvSpPr>
          <p:cNvPr id="9" name="8 Rectángulo"/>
          <p:cNvSpPr/>
          <p:nvPr/>
        </p:nvSpPr>
        <p:spPr>
          <a:xfrm>
            <a:off x="4143372" y="3929066"/>
            <a:ext cx="4357718" cy="1200329"/>
          </a:xfrm>
          <a:prstGeom prst="rect">
            <a:avLst/>
          </a:prstGeom>
        </p:spPr>
        <p:txBody>
          <a:bodyPr wrap="square">
            <a:spAutoFit/>
          </a:bodyPr>
          <a:lstStyle/>
          <a:p>
            <a:r>
              <a:rPr lang="es-ES" sz="2400" dirty="0" smtClean="0">
                <a:solidFill>
                  <a:prstClr val="black"/>
                </a:solidFill>
                <a:cs typeface="Times New Roman" pitchFamily="18" charset="0"/>
              </a:rPr>
              <a:t>enriquece la relación entre las partes y promueve mejores opciones de solución al conflicto</a:t>
            </a:r>
            <a:r>
              <a:rPr lang="es-ES" sz="2000" dirty="0" smtClean="0">
                <a:solidFill>
                  <a:prstClr val="black"/>
                </a:solidFill>
                <a:cs typeface="Times New Roman" pitchFamily="18" charset="0"/>
              </a:rPr>
              <a:t>. </a:t>
            </a:r>
            <a:endParaRPr lang="es-MX" sz="1600" dirty="0"/>
          </a:p>
        </p:txBody>
      </p:sp>
      <p:sp>
        <p:nvSpPr>
          <p:cNvPr id="10" name="9 Rectángulo"/>
          <p:cNvSpPr/>
          <p:nvPr/>
        </p:nvSpPr>
        <p:spPr>
          <a:xfrm>
            <a:off x="428596" y="3143248"/>
            <a:ext cx="4500594" cy="584775"/>
          </a:xfrm>
          <a:prstGeom prst="rect">
            <a:avLst/>
          </a:prstGeom>
        </p:spPr>
        <p:txBody>
          <a:bodyPr wrap="square">
            <a:spAutoFit/>
          </a:bodyPr>
          <a:lstStyle/>
          <a:p>
            <a:pPr lvl="0" eaLnBrk="0" hangingPunct="0"/>
            <a:r>
              <a:rPr lang="es-ES" sz="3200" dirty="0" smtClean="0">
                <a:solidFill>
                  <a:prstClr val="black"/>
                </a:solidFill>
                <a:cs typeface="Times New Roman" pitchFamily="18" charset="0"/>
              </a:rPr>
              <a:t>Proceso </a:t>
            </a:r>
            <a:r>
              <a:rPr lang="es-ES" sz="2800" dirty="0" smtClean="0">
                <a:solidFill>
                  <a:prstClr val="black"/>
                </a:solidFill>
                <a:cs typeface="Times New Roman" pitchFamily="18" charset="0"/>
              </a:rPr>
              <a:t>basado</a:t>
            </a:r>
            <a:r>
              <a:rPr lang="es-ES" sz="3200" dirty="0" smtClean="0">
                <a:solidFill>
                  <a:prstClr val="black"/>
                </a:solidFill>
                <a:cs typeface="Times New Roman" pitchFamily="18" charset="0"/>
              </a:rPr>
              <a:t> en:</a:t>
            </a:r>
            <a:endParaRPr lang="es-ES" sz="3200" dirty="0">
              <a:solidFill>
                <a:prstClr val="black"/>
              </a:solidFill>
              <a:cs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7158" y="285728"/>
            <a:ext cx="8501122" cy="1060472"/>
          </a:xfrm>
        </p:spPr>
        <p:txBody>
          <a:bodyPr>
            <a:normAutofit fontScale="90000"/>
          </a:bodyPr>
          <a:lstStyle/>
          <a:p>
            <a:r>
              <a:rPr lang="es-MX" sz="2700" b="1" dirty="0" smtClean="0">
                <a:solidFill>
                  <a:schemeClr val="accent2"/>
                </a:solidFill>
                <a:ea typeface="ＭＳ Ｐゴシック" pitchFamily="-112" charset="-128"/>
              </a:rPr>
              <a:t/>
            </a:r>
            <a:br>
              <a:rPr lang="es-MX" sz="2700" b="1" dirty="0" smtClean="0">
                <a:solidFill>
                  <a:schemeClr val="accent2"/>
                </a:solidFill>
                <a:ea typeface="ＭＳ Ｐゴシック" pitchFamily="-112" charset="-128"/>
              </a:rPr>
            </a:br>
            <a:r>
              <a:rPr lang="es-MX" sz="2700" b="1" dirty="0" smtClean="0">
                <a:solidFill>
                  <a:schemeClr val="accent2"/>
                </a:solidFill>
                <a:ea typeface="ＭＳ Ｐゴシック" pitchFamily="-112" charset="-128"/>
              </a:rPr>
              <a:t/>
            </a:r>
            <a:br>
              <a:rPr lang="es-MX" sz="2700" b="1" dirty="0" smtClean="0">
                <a:solidFill>
                  <a:schemeClr val="accent2"/>
                </a:solidFill>
                <a:ea typeface="ＭＳ Ｐゴシック" pitchFamily="-112" charset="-128"/>
              </a:rPr>
            </a:br>
            <a:r>
              <a:rPr lang="es-MX" sz="3100" b="1" dirty="0" smtClean="0">
                <a:solidFill>
                  <a:schemeClr val="accent2"/>
                </a:solidFill>
                <a:ea typeface="ＭＳ Ｐゴシック" pitchFamily="-112" charset="-128"/>
              </a:rPr>
              <a:t>El círculo vicioso de la violencia puede convertirse en el círculo virtuoso de la paz y la resolución de conflictos</a:t>
            </a:r>
            <a:r>
              <a:rPr lang="es-MX" sz="4900" b="1" dirty="0" smtClean="0">
                <a:solidFill>
                  <a:schemeClr val="accent2"/>
                </a:solidFill>
                <a:ea typeface="ＭＳ Ｐゴシック" pitchFamily="-112" charset="-128"/>
              </a:rPr>
              <a:t/>
            </a:r>
            <a:br>
              <a:rPr lang="es-MX" sz="4900" b="1" dirty="0" smtClean="0">
                <a:solidFill>
                  <a:schemeClr val="accent2"/>
                </a:solidFill>
                <a:ea typeface="ＭＳ Ｐゴシック" pitchFamily="-112" charset="-128"/>
              </a:rPr>
            </a:br>
            <a:endParaRPr lang="es-MX" dirty="0"/>
          </a:p>
        </p:txBody>
      </p:sp>
      <p:grpSp>
        <p:nvGrpSpPr>
          <p:cNvPr id="4" name="Group 1"/>
          <p:cNvGrpSpPr>
            <a:grpSpLocks noChangeAspect="1"/>
          </p:cNvGrpSpPr>
          <p:nvPr/>
        </p:nvGrpSpPr>
        <p:grpSpPr bwMode="auto">
          <a:xfrm>
            <a:off x="1042988" y="2565400"/>
            <a:ext cx="6007100" cy="3614738"/>
            <a:chOff x="1353" y="1417"/>
            <a:chExt cx="9665" cy="5818"/>
          </a:xfrm>
        </p:grpSpPr>
        <p:sp>
          <p:nvSpPr>
            <p:cNvPr id="5" name="AutoShape 25"/>
            <p:cNvSpPr>
              <a:spLocks noChangeAspect="1" noChangeArrowheads="1" noTextEdit="1"/>
            </p:cNvSpPr>
            <p:nvPr/>
          </p:nvSpPr>
          <p:spPr bwMode="auto">
            <a:xfrm>
              <a:off x="1701" y="1417"/>
              <a:ext cx="8690" cy="5818"/>
            </a:xfrm>
            <a:prstGeom prst="rect">
              <a:avLst/>
            </a:prstGeom>
            <a:noFill/>
            <a:ln w="9525">
              <a:noFill/>
              <a:miter lim="800000"/>
              <a:headEnd/>
              <a:tailEnd/>
            </a:ln>
          </p:spPr>
          <p:txBody>
            <a:bodyPr/>
            <a:lstStyle/>
            <a:p>
              <a:endParaRPr lang="es-MX"/>
            </a:p>
          </p:txBody>
        </p:sp>
        <p:sp>
          <p:nvSpPr>
            <p:cNvPr id="6" name="AutoShape 24"/>
            <p:cNvSpPr>
              <a:spLocks noChangeArrowheads="1"/>
            </p:cNvSpPr>
            <p:nvPr/>
          </p:nvSpPr>
          <p:spPr bwMode="auto">
            <a:xfrm>
              <a:off x="2241" y="3332"/>
              <a:ext cx="3420" cy="2765"/>
            </a:xfrm>
            <a:prstGeom prst="triangle">
              <a:avLst>
                <a:gd name="adj" fmla="val 50000"/>
              </a:avLst>
            </a:prstGeom>
            <a:solidFill>
              <a:srgbClr val="BBE0E3"/>
            </a:solidFill>
            <a:ln w="9525">
              <a:solidFill>
                <a:srgbClr val="000000"/>
              </a:solidFill>
              <a:miter lim="800000"/>
              <a:headEnd/>
              <a:tailEnd/>
            </a:ln>
          </p:spPr>
          <p:txBody>
            <a:bodyPr lIns="70409" tIns="35204" rIns="70409" bIns="35204" anchor="ctr"/>
            <a:lstStyle/>
            <a:p>
              <a:endParaRPr lang="es-MX">
                <a:latin typeface="Tw Cen MT" pitchFamily="34" charset="0"/>
              </a:endParaRPr>
            </a:p>
          </p:txBody>
        </p:sp>
        <p:sp>
          <p:nvSpPr>
            <p:cNvPr id="7" name="AutoShape 23"/>
            <p:cNvSpPr>
              <a:spLocks noChangeArrowheads="1"/>
            </p:cNvSpPr>
            <p:nvPr/>
          </p:nvSpPr>
          <p:spPr bwMode="auto">
            <a:xfrm>
              <a:off x="3861" y="2549"/>
              <a:ext cx="3600" cy="2828"/>
            </a:xfrm>
            <a:prstGeom prst="triangle">
              <a:avLst>
                <a:gd name="adj" fmla="val 50000"/>
              </a:avLst>
            </a:prstGeom>
            <a:solidFill>
              <a:srgbClr val="BBE0E3"/>
            </a:solidFill>
            <a:ln w="9525">
              <a:solidFill>
                <a:srgbClr val="000000"/>
              </a:solidFill>
              <a:miter lim="800000"/>
              <a:headEnd/>
              <a:tailEnd/>
            </a:ln>
          </p:spPr>
          <p:txBody>
            <a:bodyPr lIns="70409" tIns="35204" rIns="70409" bIns="35204" anchor="ctr"/>
            <a:lstStyle/>
            <a:p>
              <a:endParaRPr lang="es-MX">
                <a:latin typeface="Tw Cen MT" pitchFamily="34" charset="0"/>
              </a:endParaRPr>
            </a:p>
          </p:txBody>
        </p:sp>
        <p:sp>
          <p:nvSpPr>
            <p:cNvPr id="8" name="AutoShape 22"/>
            <p:cNvSpPr>
              <a:spLocks noChangeArrowheads="1"/>
            </p:cNvSpPr>
            <p:nvPr/>
          </p:nvSpPr>
          <p:spPr bwMode="auto">
            <a:xfrm>
              <a:off x="5661" y="1764"/>
              <a:ext cx="3600" cy="2789"/>
            </a:xfrm>
            <a:prstGeom prst="triangle">
              <a:avLst>
                <a:gd name="adj" fmla="val 50000"/>
              </a:avLst>
            </a:prstGeom>
            <a:solidFill>
              <a:srgbClr val="BBE0E3"/>
            </a:solidFill>
            <a:ln w="9525">
              <a:solidFill>
                <a:srgbClr val="000000"/>
              </a:solidFill>
              <a:miter lim="800000"/>
              <a:headEnd/>
              <a:tailEnd/>
            </a:ln>
          </p:spPr>
          <p:txBody>
            <a:bodyPr lIns="70409" tIns="35204" rIns="70409" bIns="35204" anchor="ctr"/>
            <a:lstStyle/>
            <a:p>
              <a:endParaRPr lang="es-MX">
                <a:latin typeface="Tw Cen MT" pitchFamily="34" charset="0"/>
              </a:endParaRPr>
            </a:p>
          </p:txBody>
        </p:sp>
        <p:sp>
          <p:nvSpPr>
            <p:cNvPr id="9" name="Line 21"/>
            <p:cNvSpPr>
              <a:spLocks noChangeShapeType="1"/>
            </p:cNvSpPr>
            <p:nvPr/>
          </p:nvSpPr>
          <p:spPr bwMode="auto">
            <a:xfrm flipV="1">
              <a:off x="5640" y="4535"/>
              <a:ext cx="3592" cy="1604"/>
            </a:xfrm>
            <a:prstGeom prst="line">
              <a:avLst/>
            </a:prstGeom>
            <a:noFill/>
            <a:ln w="9525">
              <a:solidFill>
                <a:srgbClr val="000000"/>
              </a:solidFill>
              <a:round/>
              <a:headEnd/>
              <a:tailEnd/>
            </a:ln>
          </p:spPr>
          <p:txBody>
            <a:bodyPr/>
            <a:lstStyle/>
            <a:p>
              <a:endParaRPr lang="es-MX"/>
            </a:p>
          </p:txBody>
        </p:sp>
        <p:sp>
          <p:nvSpPr>
            <p:cNvPr id="10" name="AutoShape 20"/>
            <p:cNvSpPr>
              <a:spLocks noChangeArrowheads="1"/>
            </p:cNvSpPr>
            <p:nvPr/>
          </p:nvSpPr>
          <p:spPr bwMode="auto">
            <a:xfrm>
              <a:off x="3902" y="4303"/>
              <a:ext cx="1305" cy="1044"/>
            </a:xfrm>
            <a:prstGeom prst="triangle">
              <a:avLst>
                <a:gd name="adj" fmla="val 50000"/>
              </a:avLst>
            </a:prstGeom>
            <a:solidFill>
              <a:srgbClr val="808080"/>
            </a:solidFill>
            <a:ln w="9525">
              <a:solidFill>
                <a:srgbClr val="000000"/>
              </a:solidFill>
              <a:miter lim="800000"/>
              <a:headEnd/>
              <a:tailEnd/>
            </a:ln>
          </p:spPr>
          <p:txBody>
            <a:bodyPr wrap="none" anchor="ctr"/>
            <a:lstStyle/>
            <a:p>
              <a:endParaRPr lang="es-MX">
                <a:latin typeface="Calibri" pitchFamily="34" charset="0"/>
              </a:endParaRPr>
            </a:p>
          </p:txBody>
        </p:sp>
        <p:sp>
          <p:nvSpPr>
            <p:cNvPr id="11" name="AutoShape 19"/>
            <p:cNvSpPr>
              <a:spLocks noChangeArrowheads="1"/>
            </p:cNvSpPr>
            <p:nvPr/>
          </p:nvSpPr>
          <p:spPr bwMode="auto">
            <a:xfrm>
              <a:off x="5644" y="3505"/>
              <a:ext cx="1305" cy="1045"/>
            </a:xfrm>
            <a:prstGeom prst="triangle">
              <a:avLst>
                <a:gd name="adj" fmla="val 50000"/>
              </a:avLst>
            </a:prstGeom>
            <a:solidFill>
              <a:srgbClr val="808080"/>
            </a:solidFill>
            <a:ln w="9525">
              <a:solidFill>
                <a:srgbClr val="000000"/>
              </a:solidFill>
              <a:miter lim="800000"/>
              <a:headEnd/>
              <a:tailEnd/>
            </a:ln>
          </p:spPr>
          <p:txBody>
            <a:bodyPr wrap="none" anchor="ctr"/>
            <a:lstStyle/>
            <a:p>
              <a:endParaRPr lang="es-MX">
                <a:latin typeface="Calibri" pitchFamily="34" charset="0"/>
              </a:endParaRPr>
            </a:p>
          </p:txBody>
        </p:sp>
        <p:sp>
          <p:nvSpPr>
            <p:cNvPr id="12" name="Line 18"/>
            <p:cNvSpPr>
              <a:spLocks noChangeShapeType="1"/>
            </p:cNvSpPr>
            <p:nvPr/>
          </p:nvSpPr>
          <p:spPr bwMode="auto">
            <a:xfrm flipV="1">
              <a:off x="2162" y="5335"/>
              <a:ext cx="1741" cy="783"/>
            </a:xfrm>
            <a:prstGeom prst="line">
              <a:avLst/>
            </a:prstGeom>
            <a:noFill/>
            <a:ln w="9525">
              <a:solidFill>
                <a:srgbClr val="000000"/>
              </a:solidFill>
              <a:round/>
              <a:headEnd/>
              <a:tailEnd/>
            </a:ln>
          </p:spPr>
          <p:txBody>
            <a:bodyPr/>
            <a:lstStyle/>
            <a:p>
              <a:endParaRPr lang="es-MX"/>
            </a:p>
          </p:txBody>
        </p:sp>
        <p:sp>
          <p:nvSpPr>
            <p:cNvPr id="13" name="Line 17"/>
            <p:cNvSpPr>
              <a:spLocks noChangeShapeType="1"/>
            </p:cNvSpPr>
            <p:nvPr/>
          </p:nvSpPr>
          <p:spPr bwMode="auto">
            <a:xfrm flipV="1">
              <a:off x="4947" y="4553"/>
              <a:ext cx="697" cy="346"/>
            </a:xfrm>
            <a:prstGeom prst="line">
              <a:avLst/>
            </a:prstGeom>
            <a:noFill/>
            <a:ln w="9525">
              <a:solidFill>
                <a:srgbClr val="000000"/>
              </a:solidFill>
              <a:round/>
              <a:headEnd/>
              <a:tailEnd/>
            </a:ln>
          </p:spPr>
          <p:txBody>
            <a:bodyPr/>
            <a:lstStyle/>
            <a:p>
              <a:endParaRPr lang="es-MX"/>
            </a:p>
          </p:txBody>
        </p:sp>
        <p:sp>
          <p:nvSpPr>
            <p:cNvPr id="14" name="Line 16"/>
            <p:cNvSpPr>
              <a:spLocks noChangeShapeType="1"/>
            </p:cNvSpPr>
            <p:nvPr/>
          </p:nvSpPr>
          <p:spPr bwMode="auto">
            <a:xfrm flipV="1">
              <a:off x="3903" y="1764"/>
              <a:ext cx="3571" cy="1568"/>
            </a:xfrm>
            <a:prstGeom prst="line">
              <a:avLst/>
            </a:prstGeom>
            <a:noFill/>
            <a:ln w="9525">
              <a:solidFill>
                <a:srgbClr val="000000"/>
              </a:solidFill>
              <a:round/>
              <a:headEnd/>
              <a:tailEnd/>
            </a:ln>
          </p:spPr>
          <p:txBody>
            <a:bodyPr/>
            <a:lstStyle/>
            <a:p>
              <a:endParaRPr lang="es-MX"/>
            </a:p>
          </p:txBody>
        </p:sp>
        <p:sp>
          <p:nvSpPr>
            <p:cNvPr id="15" name="Text Box 15"/>
            <p:cNvSpPr txBox="1">
              <a:spLocks noChangeArrowheads="1"/>
            </p:cNvSpPr>
            <p:nvPr/>
          </p:nvSpPr>
          <p:spPr bwMode="auto">
            <a:xfrm>
              <a:off x="1726" y="6293"/>
              <a:ext cx="312" cy="335"/>
            </a:xfrm>
            <a:prstGeom prst="rect">
              <a:avLst/>
            </a:prstGeom>
            <a:noFill/>
            <a:ln w="9525">
              <a:noFill/>
              <a:miter lim="800000"/>
              <a:headEnd/>
              <a:tailEnd/>
            </a:ln>
          </p:spPr>
          <p:txBody>
            <a:bodyPr wrap="none" lIns="70409" tIns="35204" rIns="70409" bIns="35204">
              <a:spAutoFit/>
            </a:bodyPr>
            <a:lstStyle/>
            <a:p>
              <a:endParaRPr lang="es-MX">
                <a:latin typeface="Tw Cen MT" pitchFamily="34" charset="0"/>
              </a:endParaRPr>
            </a:p>
          </p:txBody>
        </p:sp>
        <p:sp>
          <p:nvSpPr>
            <p:cNvPr id="16" name="Text Box 14"/>
            <p:cNvSpPr txBox="1">
              <a:spLocks noChangeArrowheads="1"/>
            </p:cNvSpPr>
            <p:nvPr/>
          </p:nvSpPr>
          <p:spPr bwMode="auto">
            <a:xfrm>
              <a:off x="1353" y="6157"/>
              <a:ext cx="1239" cy="710"/>
            </a:xfrm>
            <a:prstGeom prst="rect">
              <a:avLst/>
            </a:prstGeom>
            <a:noFill/>
            <a:ln w="9525">
              <a:noFill/>
              <a:miter lim="800000"/>
              <a:headEnd/>
              <a:tailEnd/>
            </a:ln>
          </p:spPr>
          <p:txBody>
            <a:bodyPr wrap="none" lIns="70409" tIns="35204" rIns="70409" bIns="35204">
              <a:spAutoFit/>
            </a:bodyPr>
            <a:lstStyle/>
            <a:p>
              <a:pPr>
                <a:defRPr/>
              </a:pPr>
              <a:r>
                <a:rPr lang="es-ES" sz="1200" dirty="0">
                  <a:solidFill>
                    <a:srgbClr val="000000"/>
                  </a:solidFill>
                  <a:latin typeface="+mj-lt"/>
                  <a:ea typeface="ＭＳ Ｐゴシック" pitchFamily="-112" charset="-128"/>
                  <a:cs typeface="Times New Roman" pitchFamily="18" charset="0"/>
                </a:rPr>
                <a:t>Violencia</a:t>
              </a:r>
              <a:endParaRPr lang="es-ES" sz="1600" dirty="0">
                <a:latin typeface="+mj-lt"/>
                <a:ea typeface="ＭＳ Ｐゴシック" pitchFamily="-112" charset="-128"/>
                <a:cs typeface="Times New Roman" pitchFamily="18" charset="0"/>
              </a:endParaRPr>
            </a:p>
            <a:p>
              <a:pPr>
                <a:defRPr/>
              </a:pPr>
              <a:r>
                <a:rPr lang="es-ES" sz="1200" dirty="0">
                  <a:solidFill>
                    <a:srgbClr val="000000"/>
                  </a:solidFill>
                  <a:latin typeface="+mj-lt"/>
                  <a:ea typeface="ＭＳ Ｐゴシック" pitchFamily="-112" charset="-128"/>
                  <a:cs typeface="Times New Roman" pitchFamily="18" charset="0"/>
                </a:rPr>
                <a:t>estructural</a:t>
              </a:r>
              <a:endParaRPr lang="es-ES" sz="2800" dirty="0">
                <a:latin typeface="+mj-lt"/>
                <a:ea typeface="ＭＳ Ｐゴシック" pitchFamily="-112" charset="-128"/>
              </a:endParaRPr>
            </a:p>
          </p:txBody>
        </p:sp>
        <p:sp>
          <p:nvSpPr>
            <p:cNvPr id="17" name="Text Box 13"/>
            <p:cNvSpPr txBox="1">
              <a:spLocks noChangeArrowheads="1"/>
            </p:cNvSpPr>
            <p:nvPr/>
          </p:nvSpPr>
          <p:spPr bwMode="auto">
            <a:xfrm>
              <a:off x="5297" y="6293"/>
              <a:ext cx="312" cy="335"/>
            </a:xfrm>
            <a:prstGeom prst="rect">
              <a:avLst/>
            </a:prstGeom>
            <a:noFill/>
            <a:ln w="9525">
              <a:noFill/>
              <a:miter lim="800000"/>
              <a:headEnd/>
              <a:tailEnd/>
            </a:ln>
          </p:spPr>
          <p:txBody>
            <a:bodyPr wrap="none" lIns="70409" tIns="35204" rIns="70409" bIns="35204">
              <a:spAutoFit/>
            </a:bodyPr>
            <a:lstStyle/>
            <a:p>
              <a:endParaRPr lang="es-MX">
                <a:latin typeface="Tw Cen MT" pitchFamily="34" charset="0"/>
              </a:endParaRPr>
            </a:p>
          </p:txBody>
        </p:sp>
        <p:sp>
          <p:nvSpPr>
            <p:cNvPr id="18" name="Text Box 12"/>
            <p:cNvSpPr txBox="1">
              <a:spLocks noChangeArrowheads="1"/>
            </p:cNvSpPr>
            <p:nvPr/>
          </p:nvSpPr>
          <p:spPr bwMode="auto">
            <a:xfrm>
              <a:off x="5358" y="6261"/>
              <a:ext cx="1326" cy="710"/>
            </a:xfrm>
            <a:prstGeom prst="rect">
              <a:avLst/>
            </a:prstGeom>
            <a:noFill/>
            <a:ln w="9525">
              <a:noFill/>
              <a:miter lim="800000"/>
              <a:headEnd/>
              <a:tailEnd/>
            </a:ln>
          </p:spPr>
          <p:txBody>
            <a:bodyPr lIns="70409" tIns="35204" rIns="70409" bIns="35204">
              <a:spAutoFit/>
            </a:bodyPr>
            <a:lstStyle/>
            <a:p>
              <a:pPr>
                <a:defRPr/>
              </a:pPr>
              <a:r>
                <a:rPr lang="es-ES" sz="1200" dirty="0">
                  <a:solidFill>
                    <a:srgbClr val="000000"/>
                  </a:solidFill>
                  <a:latin typeface="+mj-lt"/>
                  <a:ea typeface="ＭＳ Ｐゴシック" pitchFamily="-112" charset="-128"/>
                  <a:cs typeface="Times New Roman" pitchFamily="18" charset="0"/>
                </a:rPr>
                <a:t>Violencia</a:t>
              </a:r>
              <a:endParaRPr lang="es-ES" sz="1600" dirty="0">
                <a:latin typeface="+mj-lt"/>
                <a:ea typeface="ＭＳ Ｐゴシック" pitchFamily="-112" charset="-128"/>
                <a:cs typeface="Times New Roman" pitchFamily="18" charset="0"/>
              </a:endParaRPr>
            </a:p>
            <a:p>
              <a:pPr>
                <a:defRPr/>
              </a:pPr>
              <a:r>
                <a:rPr lang="es-ES" sz="1200" dirty="0">
                  <a:solidFill>
                    <a:srgbClr val="000000"/>
                  </a:solidFill>
                  <a:latin typeface="+mj-lt"/>
                  <a:ea typeface="ＭＳ Ｐゴシック" pitchFamily="-112" charset="-128"/>
                  <a:cs typeface="Times New Roman" pitchFamily="18" charset="0"/>
                </a:rPr>
                <a:t>directa</a:t>
              </a:r>
              <a:endParaRPr lang="es-ES" sz="2800" dirty="0">
                <a:latin typeface="+mj-lt"/>
                <a:ea typeface="ＭＳ Ｐゴシック" pitchFamily="-112" charset="-128"/>
              </a:endParaRPr>
            </a:p>
          </p:txBody>
        </p:sp>
        <p:sp>
          <p:nvSpPr>
            <p:cNvPr id="19" name="Text Box 11"/>
            <p:cNvSpPr txBox="1">
              <a:spLocks noChangeArrowheads="1"/>
            </p:cNvSpPr>
            <p:nvPr/>
          </p:nvSpPr>
          <p:spPr bwMode="auto">
            <a:xfrm>
              <a:off x="7274" y="5391"/>
              <a:ext cx="1077" cy="350"/>
            </a:xfrm>
            <a:prstGeom prst="rect">
              <a:avLst/>
            </a:prstGeom>
            <a:noFill/>
            <a:ln w="9525">
              <a:noFill/>
              <a:miter lim="800000"/>
              <a:headEnd/>
              <a:tailEnd/>
            </a:ln>
          </p:spPr>
          <p:txBody>
            <a:bodyPr wrap="none" lIns="70409" tIns="35204" rIns="70409" bIns="35204">
              <a:spAutoFit/>
            </a:bodyPr>
            <a:lstStyle/>
            <a:p>
              <a:r>
                <a:rPr lang="es-ES" sz="1000">
                  <a:solidFill>
                    <a:srgbClr val="000000"/>
                  </a:solidFill>
                  <a:latin typeface="Georgia" pitchFamily="18" charset="0"/>
                  <a:cs typeface="Times New Roman" pitchFamily="18" charset="0"/>
                </a:rPr>
                <a:t>Conducta</a:t>
              </a:r>
              <a:endParaRPr lang="es-ES">
                <a:latin typeface="Tw Cen MT" pitchFamily="34" charset="0"/>
                <a:cs typeface="Times New Roman" pitchFamily="18" charset="0"/>
              </a:endParaRPr>
            </a:p>
          </p:txBody>
        </p:sp>
        <p:sp>
          <p:nvSpPr>
            <p:cNvPr id="20" name="Text Box 10"/>
            <p:cNvSpPr txBox="1">
              <a:spLocks noChangeArrowheads="1"/>
            </p:cNvSpPr>
            <p:nvPr/>
          </p:nvSpPr>
          <p:spPr bwMode="auto">
            <a:xfrm>
              <a:off x="9040" y="4757"/>
              <a:ext cx="312" cy="335"/>
            </a:xfrm>
            <a:prstGeom prst="rect">
              <a:avLst/>
            </a:prstGeom>
            <a:noFill/>
            <a:ln w="9525">
              <a:noFill/>
              <a:miter lim="800000"/>
              <a:headEnd/>
              <a:tailEnd/>
            </a:ln>
          </p:spPr>
          <p:txBody>
            <a:bodyPr wrap="none" lIns="70409" tIns="35204" rIns="70409" bIns="35204">
              <a:spAutoFit/>
            </a:bodyPr>
            <a:lstStyle/>
            <a:p>
              <a:endParaRPr lang="es-MX">
                <a:latin typeface="Tw Cen MT" pitchFamily="34" charset="0"/>
              </a:endParaRPr>
            </a:p>
          </p:txBody>
        </p:sp>
        <p:sp>
          <p:nvSpPr>
            <p:cNvPr id="21" name="Text Box 9"/>
            <p:cNvSpPr txBox="1">
              <a:spLocks noChangeArrowheads="1"/>
            </p:cNvSpPr>
            <p:nvPr/>
          </p:nvSpPr>
          <p:spPr bwMode="auto">
            <a:xfrm>
              <a:off x="9348" y="4534"/>
              <a:ext cx="1670" cy="414"/>
            </a:xfrm>
            <a:prstGeom prst="rect">
              <a:avLst/>
            </a:prstGeom>
            <a:noFill/>
            <a:ln w="9525">
              <a:noFill/>
              <a:miter lim="800000"/>
              <a:headEnd/>
              <a:tailEnd/>
            </a:ln>
          </p:spPr>
          <p:txBody>
            <a:bodyPr lIns="70409" tIns="35204" rIns="70409" bIns="35204">
              <a:spAutoFit/>
            </a:bodyPr>
            <a:lstStyle/>
            <a:p>
              <a:pPr>
                <a:defRPr/>
              </a:pPr>
              <a:r>
                <a:rPr lang="es-ES" sz="1200" dirty="0">
                  <a:solidFill>
                    <a:srgbClr val="000000"/>
                  </a:solidFill>
                  <a:latin typeface="+mj-lt"/>
                  <a:ea typeface="ＭＳ Ｐゴシック" pitchFamily="-112" charset="-128"/>
                  <a:cs typeface="Times New Roman" pitchFamily="18" charset="0"/>
                </a:rPr>
                <a:t>Reconstrucción</a:t>
              </a:r>
              <a:endParaRPr lang="es-ES" sz="2800" dirty="0">
                <a:latin typeface="+mj-lt"/>
                <a:ea typeface="ＭＳ Ｐゴシック" pitchFamily="-112" charset="-128"/>
                <a:cs typeface="Times New Roman" pitchFamily="18" charset="0"/>
              </a:endParaRPr>
            </a:p>
          </p:txBody>
        </p:sp>
        <p:sp>
          <p:nvSpPr>
            <p:cNvPr id="22" name="Text Box 8"/>
            <p:cNvSpPr txBox="1">
              <a:spLocks noChangeArrowheads="1"/>
            </p:cNvSpPr>
            <p:nvPr/>
          </p:nvSpPr>
          <p:spPr bwMode="auto">
            <a:xfrm>
              <a:off x="2962" y="2866"/>
              <a:ext cx="1195" cy="710"/>
            </a:xfrm>
            <a:prstGeom prst="rect">
              <a:avLst/>
            </a:prstGeom>
            <a:noFill/>
            <a:ln w="9525">
              <a:noFill/>
              <a:miter lim="800000"/>
              <a:headEnd/>
              <a:tailEnd/>
            </a:ln>
          </p:spPr>
          <p:txBody>
            <a:bodyPr wrap="none" lIns="70409" tIns="35204" rIns="70409" bIns="35204">
              <a:spAutoFit/>
            </a:bodyPr>
            <a:lstStyle/>
            <a:p>
              <a:pPr>
                <a:defRPr/>
              </a:pPr>
              <a:r>
                <a:rPr lang="es-ES" sz="1200" dirty="0">
                  <a:solidFill>
                    <a:srgbClr val="000000"/>
                  </a:solidFill>
                  <a:latin typeface="+mj-lt"/>
                  <a:ea typeface="ＭＳ Ｐゴシック" pitchFamily="-112" charset="-128"/>
                  <a:cs typeface="Times New Roman" pitchFamily="18" charset="0"/>
                </a:rPr>
                <a:t>Violencia </a:t>
              </a:r>
              <a:endParaRPr lang="es-ES" sz="1600" dirty="0">
                <a:latin typeface="+mj-lt"/>
                <a:ea typeface="ＭＳ Ｐゴシック" pitchFamily="-112" charset="-128"/>
                <a:cs typeface="Times New Roman" pitchFamily="18" charset="0"/>
              </a:endParaRPr>
            </a:p>
            <a:p>
              <a:pPr>
                <a:defRPr/>
              </a:pPr>
              <a:r>
                <a:rPr lang="es-ES" sz="1200" dirty="0">
                  <a:solidFill>
                    <a:srgbClr val="000000"/>
                  </a:solidFill>
                  <a:latin typeface="+mj-lt"/>
                  <a:ea typeface="ＭＳ Ｐゴシック" pitchFamily="-112" charset="-128"/>
                  <a:cs typeface="Times New Roman" pitchFamily="18" charset="0"/>
                </a:rPr>
                <a:t>cultural</a:t>
              </a:r>
              <a:endParaRPr lang="es-ES" sz="2800" dirty="0">
                <a:latin typeface="+mj-lt"/>
                <a:ea typeface="ＭＳ Ｐゴシック" pitchFamily="-112" charset="-128"/>
              </a:endParaRPr>
            </a:p>
          </p:txBody>
        </p:sp>
        <p:sp>
          <p:nvSpPr>
            <p:cNvPr id="23" name="Text Box 7"/>
            <p:cNvSpPr txBox="1">
              <a:spLocks noChangeArrowheads="1"/>
            </p:cNvSpPr>
            <p:nvPr/>
          </p:nvSpPr>
          <p:spPr bwMode="auto">
            <a:xfrm>
              <a:off x="4597" y="2102"/>
              <a:ext cx="1114" cy="411"/>
            </a:xfrm>
            <a:prstGeom prst="rect">
              <a:avLst/>
            </a:prstGeom>
            <a:noFill/>
            <a:ln w="9525">
              <a:noFill/>
              <a:miter lim="800000"/>
              <a:headEnd/>
              <a:tailEnd/>
            </a:ln>
          </p:spPr>
          <p:txBody>
            <a:bodyPr wrap="none" lIns="70409" tIns="35204" rIns="70409" bIns="35204">
              <a:spAutoFit/>
            </a:bodyPr>
            <a:lstStyle/>
            <a:p>
              <a:pPr>
                <a:defRPr/>
              </a:pPr>
              <a:r>
                <a:rPr lang="es-ES" sz="1200" dirty="0">
                  <a:solidFill>
                    <a:srgbClr val="000000"/>
                  </a:solidFill>
                  <a:latin typeface="+mj-lt"/>
                  <a:ea typeface="ＭＳ Ｐゴシック" pitchFamily="-112" charset="-128"/>
                  <a:cs typeface="Times New Roman" pitchFamily="18" charset="0"/>
                </a:rPr>
                <a:t>Actitudes</a:t>
              </a:r>
              <a:endParaRPr lang="es-ES" sz="2800" dirty="0">
                <a:latin typeface="+mj-lt"/>
                <a:ea typeface="ＭＳ Ｐゴシック" pitchFamily="-112" charset="-128"/>
                <a:cs typeface="Times New Roman" pitchFamily="18" charset="0"/>
              </a:endParaRPr>
            </a:p>
          </p:txBody>
        </p:sp>
        <p:sp>
          <p:nvSpPr>
            <p:cNvPr id="24" name="Text Box 6"/>
            <p:cNvSpPr txBox="1">
              <a:spLocks noChangeArrowheads="1"/>
            </p:cNvSpPr>
            <p:nvPr/>
          </p:nvSpPr>
          <p:spPr bwMode="auto">
            <a:xfrm>
              <a:off x="7123" y="1417"/>
              <a:ext cx="1573" cy="411"/>
            </a:xfrm>
            <a:prstGeom prst="rect">
              <a:avLst/>
            </a:prstGeom>
            <a:noFill/>
            <a:ln w="9525">
              <a:noFill/>
              <a:miter lim="800000"/>
              <a:headEnd/>
              <a:tailEnd/>
            </a:ln>
          </p:spPr>
          <p:txBody>
            <a:bodyPr wrap="none" lIns="70409" tIns="35204" rIns="70409" bIns="35204">
              <a:spAutoFit/>
            </a:bodyPr>
            <a:lstStyle/>
            <a:p>
              <a:pPr>
                <a:defRPr/>
              </a:pPr>
              <a:r>
                <a:rPr lang="es-ES" sz="1200" dirty="0">
                  <a:solidFill>
                    <a:srgbClr val="000000"/>
                  </a:solidFill>
                  <a:latin typeface="+mj-lt"/>
                  <a:ea typeface="ＭＳ Ｐゴシック" pitchFamily="-112" charset="-128"/>
                  <a:cs typeface="Times New Roman" pitchFamily="18" charset="0"/>
                </a:rPr>
                <a:t>Reconciliación</a:t>
              </a:r>
              <a:endParaRPr lang="es-ES" sz="2800" dirty="0">
                <a:latin typeface="+mj-lt"/>
                <a:ea typeface="ＭＳ Ｐゴシック" pitchFamily="-112" charset="-128"/>
                <a:cs typeface="Times New Roman" pitchFamily="18" charset="0"/>
              </a:endParaRPr>
            </a:p>
          </p:txBody>
        </p:sp>
        <p:sp>
          <p:nvSpPr>
            <p:cNvPr id="25" name="Text Box 5"/>
            <p:cNvSpPr txBox="1">
              <a:spLocks noChangeArrowheads="1"/>
            </p:cNvSpPr>
            <p:nvPr/>
          </p:nvSpPr>
          <p:spPr bwMode="auto">
            <a:xfrm>
              <a:off x="3555" y="5421"/>
              <a:ext cx="1561" cy="411"/>
            </a:xfrm>
            <a:prstGeom prst="rect">
              <a:avLst/>
            </a:prstGeom>
            <a:noFill/>
            <a:ln w="9525">
              <a:noFill/>
              <a:miter lim="800000"/>
              <a:headEnd/>
              <a:tailEnd/>
            </a:ln>
          </p:spPr>
          <p:txBody>
            <a:bodyPr wrap="none" lIns="70409" tIns="35204" rIns="70409" bIns="35204">
              <a:spAutoFit/>
            </a:bodyPr>
            <a:lstStyle/>
            <a:p>
              <a:pPr>
                <a:defRPr/>
              </a:pPr>
              <a:r>
                <a:rPr lang="es-ES" sz="1200" dirty="0">
                  <a:solidFill>
                    <a:srgbClr val="000000"/>
                  </a:solidFill>
                  <a:latin typeface="+mj-lt"/>
                  <a:ea typeface="ＭＳ Ｐゴシック" pitchFamily="-112" charset="-128"/>
                  <a:cs typeface="Times New Roman" pitchFamily="18" charset="0"/>
                </a:rPr>
                <a:t>Contradicción</a:t>
              </a:r>
              <a:endParaRPr lang="es-ES" sz="2800" dirty="0">
                <a:latin typeface="+mj-lt"/>
                <a:ea typeface="ＭＳ Ｐゴシック" pitchFamily="-112" charset="-128"/>
                <a:cs typeface="Times New Roman" pitchFamily="18" charset="0"/>
              </a:endParaRPr>
            </a:p>
          </p:txBody>
        </p:sp>
        <p:sp>
          <p:nvSpPr>
            <p:cNvPr id="26" name="Text Box 4"/>
            <p:cNvSpPr txBox="1">
              <a:spLocks noChangeArrowheads="1"/>
            </p:cNvSpPr>
            <p:nvPr/>
          </p:nvSpPr>
          <p:spPr bwMode="auto">
            <a:xfrm>
              <a:off x="5383" y="4639"/>
              <a:ext cx="1218" cy="411"/>
            </a:xfrm>
            <a:prstGeom prst="rect">
              <a:avLst/>
            </a:prstGeom>
            <a:noFill/>
            <a:ln w="9525">
              <a:noFill/>
              <a:miter lim="800000"/>
              <a:headEnd/>
              <a:tailEnd/>
            </a:ln>
          </p:spPr>
          <p:txBody>
            <a:bodyPr wrap="none" lIns="70409" tIns="35204" rIns="70409" bIns="35204">
              <a:spAutoFit/>
            </a:bodyPr>
            <a:lstStyle/>
            <a:p>
              <a:pPr>
                <a:defRPr/>
              </a:pPr>
              <a:r>
                <a:rPr lang="es-ES" sz="1200" dirty="0">
                  <a:solidFill>
                    <a:srgbClr val="000000"/>
                  </a:solidFill>
                  <a:latin typeface="+mj-lt"/>
                  <a:ea typeface="ＭＳ Ｐゴシック" pitchFamily="-112" charset="-128"/>
                  <a:cs typeface="Times New Roman" pitchFamily="18" charset="0"/>
                </a:rPr>
                <a:t>Resolución</a:t>
              </a:r>
              <a:endParaRPr lang="es-ES" sz="2800" dirty="0">
                <a:latin typeface="+mj-lt"/>
                <a:ea typeface="ＭＳ Ｐゴシック" pitchFamily="-112" charset="-128"/>
                <a:cs typeface="Times New Roman" pitchFamily="18" charset="0"/>
              </a:endParaRPr>
            </a:p>
          </p:txBody>
        </p:sp>
        <p:sp>
          <p:nvSpPr>
            <p:cNvPr id="27" name="Text Box 3"/>
            <p:cNvSpPr txBox="1">
              <a:spLocks noChangeArrowheads="1"/>
            </p:cNvSpPr>
            <p:nvPr/>
          </p:nvSpPr>
          <p:spPr bwMode="auto">
            <a:xfrm>
              <a:off x="6867" y="3216"/>
              <a:ext cx="1499" cy="710"/>
            </a:xfrm>
            <a:prstGeom prst="rect">
              <a:avLst/>
            </a:prstGeom>
            <a:noFill/>
            <a:ln w="9525">
              <a:noFill/>
              <a:miter lim="800000"/>
              <a:headEnd/>
              <a:tailEnd/>
            </a:ln>
          </p:spPr>
          <p:txBody>
            <a:bodyPr wrap="none" lIns="70409" tIns="35204" rIns="70409" bIns="35204">
              <a:spAutoFit/>
            </a:bodyPr>
            <a:lstStyle/>
            <a:p>
              <a:pPr>
                <a:defRPr/>
              </a:pPr>
              <a:r>
                <a:rPr lang="es-ES" sz="1200" dirty="0">
                  <a:solidFill>
                    <a:srgbClr val="000000"/>
                  </a:solidFill>
                  <a:latin typeface="+mj-lt"/>
                  <a:ea typeface="ＭＳ Ｐゴシック" pitchFamily="-112" charset="-128"/>
                  <a:cs typeface="Times New Roman" pitchFamily="18" charset="0"/>
                </a:rPr>
                <a:t>Construcción </a:t>
              </a:r>
              <a:endParaRPr lang="es-ES" sz="1600" dirty="0">
                <a:latin typeface="+mj-lt"/>
                <a:ea typeface="ＭＳ Ｐゴシック" pitchFamily="-112" charset="-128"/>
                <a:cs typeface="Times New Roman" pitchFamily="18" charset="0"/>
              </a:endParaRPr>
            </a:p>
            <a:p>
              <a:pPr>
                <a:defRPr/>
              </a:pPr>
              <a:r>
                <a:rPr lang="es-ES" sz="1200" dirty="0">
                  <a:solidFill>
                    <a:srgbClr val="000000"/>
                  </a:solidFill>
                  <a:latin typeface="+mj-lt"/>
                  <a:ea typeface="ＭＳ Ｐゴシック" pitchFamily="-112" charset="-128"/>
                  <a:cs typeface="Times New Roman" pitchFamily="18" charset="0"/>
                </a:rPr>
                <a:t>de paz</a:t>
              </a:r>
              <a:endParaRPr lang="es-ES" sz="2800" dirty="0">
                <a:latin typeface="+mj-lt"/>
                <a:ea typeface="ＭＳ Ｐゴシック" pitchFamily="-112" charset="-128"/>
              </a:endParaRPr>
            </a:p>
          </p:txBody>
        </p:sp>
        <p:sp>
          <p:nvSpPr>
            <p:cNvPr id="28" name="Text Box 2"/>
            <p:cNvSpPr txBox="1">
              <a:spLocks noChangeArrowheads="1"/>
            </p:cNvSpPr>
            <p:nvPr/>
          </p:nvSpPr>
          <p:spPr bwMode="auto">
            <a:xfrm>
              <a:off x="7013" y="6840"/>
              <a:ext cx="2202" cy="395"/>
            </a:xfrm>
            <a:prstGeom prst="rect">
              <a:avLst/>
            </a:prstGeom>
            <a:noFill/>
            <a:ln w="9525">
              <a:noFill/>
              <a:miter lim="800000"/>
              <a:headEnd/>
              <a:tailEnd/>
            </a:ln>
          </p:spPr>
          <p:txBody>
            <a:bodyPr lIns="70409" tIns="35204" rIns="70409" bIns="35204">
              <a:spAutoFit/>
            </a:bodyPr>
            <a:lstStyle/>
            <a:p>
              <a:endParaRPr lang="es-MX">
                <a:latin typeface="Tw Cen MT" pitchFamily="34" charset="0"/>
              </a:endParaRPr>
            </a:p>
          </p:txBody>
        </p:sp>
      </p:grpSp>
      <p:sp>
        <p:nvSpPr>
          <p:cNvPr id="29" name="31 CuadroTexto"/>
          <p:cNvSpPr txBox="1">
            <a:spLocks noChangeArrowheads="1"/>
          </p:cNvSpPr>
          <p:nvPr/>
        </p:nvSpPr>
        <p:spPr bwMode="auto">
          <a:xfrm>
            <a:off x="395288" y="6021388"/>
            <a:ext cx="8153400" cy="708025"/>
          </a:xfrm>
          <a:prstGeom prst="rect">
            <a:avLst/>
          </a:prstGeom>
          <a:noFill/>
          <a:ln w="9525">
            <a:noFill/>
            <a:miter lim="800000"/>
            <a:headEnd/>
            <a:tailEnd/>
          </a:ln>
        </p:spPr>
        <p:txBody>
          <a:bodyPr wrap="none">
            <a:spAutoFit/>
          </a:bodyPr>
          <a:lstStyle/>
          <a:p>
            <a:pPr>
              <a:defRPr/>
            </a:pPr>
            <a:r>
              <a:rPr lang="es-MX" sz="2000" dirty="0">
                <a:latin typeface="+mj-lt"/>
                <a:ea typeface="ＭＳ Ｐゴシック" pitchFamily="-112" charset="-128"/>
              </a:rPr>
              <a:t>Si se hace una de estas tres cosas sin las otras dos, no se obtendrá si siquiera</a:t>
            </a:r>
          </a:p>
          <a:p>
            <a:pPr>
              <a:defRPr/>
            </a:pPr>
            <a:r>
              <a:rPr lang="es-MX" sz="2000" dirty="0">
                <a:latin typeface="+mj-lt"/>
                <a:ea typeface="ＭＳ Ｐゴシック" pitchFamily="-112" charset="-128"/>
              </a:rPr>
              <a:t>a la que se hace.</a:t>
            </a:r>
          </a:p>
        </p:txBody>
      </p:sp>
      <p:sp>
        <p:nvSpPr>
          <p:cNvPr id="30" name="30 Rectángulo"/>
          <p:cNvSpPr>
            <a:spLocks noChangeArrowheads="1"/>
          </p:cNvSpPr>
          <p:nvPr/>
        </p:nvSpPr>
        <p:spPr bwMode="auto">
          <a:xfrm>
            <a:off x="539750" y="1628775"/>
            <a:ext cx="7632700" cy="923925"/>
          </a:xfrm>
          <a:prstGeom prst="rect">
            <a:avLst/>
          </a:prstGeom>
          <a:noFill/>
          <a:ln w="9525">
            <a:noFill/>
            <a:miter lim="800000"/>
            <a:headEnd/>
            <a:tailEnd/>
          </a:ln>
        </p:spPr>
        <p:txBody>
          <a:bodyPr>
            <a:spAutoFit/>
          </a:bodyPr>
          <a:lstStyle/>
          <a:p>
            <a:pPr algn="l">
              <a:defRPr/>
            </a:pPr>
            <a:r>
              <a:rPr lang="es-MX" sz="1800" dirty="0">
                <a:solidFill>
                  <a:srgbClr val="000000"/>
                </a:solidFill>
                <a:latin typeface="+mj-lt"/>
                <a:ea typeface="ＭＳ Ｐゴシック" pitchFamily="-112" charset="-128"/>
              </a:rPr>
              <a:t>La reconstrucción tras la violencia directa </a:t>
            </a:r>
          </a:p>
          <a:p>
            <a:pPr algn="l">
              <a:defRPr/>
            </a:pPr>
            <a:r>
              <a:rPr lang="es-MX" sz="1800" dirty="0">
                <a:solidFill>
                  <a:srgbClr val="000000"/>
                </a:solidFill>
                <a:latin typeface="+mj-lt"/>
                <a:ea typeface="ＭＳ Ｐゴシック" pitchFamily="-112" charset="-128"/>
              </a:rPr>
              <a:t>La reconciliación de las partes en conflictos</a:t>
            </a:r>
          </a:p>
          <a:p>
            <a:pPr algn="l">
              <a:defRPr/>
            </a:pPr>
            <a:r>
              <a:rPr lang="es-MX" sz="1800" dirty="0">
                <a:solidFill>
                  <a:srgbClr val="000000"/>
                </a:solidFill>
                <a:latin typeface="+mj-lt"/>
                <a:ea typeface="ＭＳ Ｐゴシック" pitchFamily="-112" charset="-128"/>
              </a:rPr>
              <a:t>La resolución del conflicto que subyace en la raíz del conflicto</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00034" y="1357298"/>
            <a:ext cx="8358246" cy="5405855"/>
          </a:xfrm>
          <a:prstGeom prst="rect">
            <a:avLst/>
          </a:prstGeom>
        </p:spPr>
        <p:txBody>
          <a:bodyPr wrap="square">
            <a:spAutoFit/>
          </a:bodyPr>
          <a:lstStyle/>
          <a:p>
            <a:pPr>
              <a:buFont typeface="Arial" pitchFamily="34" charset="0"/>
              <a:buChar char="•"/>
            </a:pPr>
            <a:r>
              <a:rPr lang="es-ES" sz="2400" dirty="0" smtClean="0"/>
              <a:t>El problema que origino el conflicto se distorsiona, se extreman las posiciones y es difícil conocer los intereses y necesidades de las personas. </a:t>
            </a:r>
            <a:endParaRPr lang="es-MX" sz="2400" dirty="0" smtClean="0"/>
          </a:p>
          <a:p>
            <a:pPr>
              <a:buFont typeface="Arial" pitchFamily="34" charset="0"/>
              <a:buChar char="•"/>
            </a:pPr>
            <a:r>
              <a:rPr lang="es-ES" sz="2400" dirty="0" smtClean="0"/>
              <a:t> Las discusiones entre las partes se vuelven estériles.</a:t>
            </a:r>
            <a:endParaRPr lang="es-MX" sz="2400" dirty="0" smtClean="0"/>
          </a:p>
          <a:p>
            <a:pPr>
              <a:buFont typeface="Arial" pitchFamily="34" charset="0"/>
              <a:buChar char="•"/>
            </a:pPr>
            <a:r>
              <a:rPr lang="es-ES" sz="2400" dirty="0" smtClean="0"/>
              <a:t> Las posiciones se cierran por ambas partes, no hay aprendizajes, sino repetición, negando así un proceso que propicie nuevos conocimientos.</a:t>
            </a:r>
            <a:endParaRPr lang="es-MX" sz="2400" dirty="0" smtClean="0"/>
          </a:p>
          <a:p>
            <a:pPr>
              <a:buFont typeface="Arial" pitchFamily="34" charset="0"/>
              <a:buChar char="•"/>
            </a:pPr>
            <a:r>
              <a:rPr lang="es-ES" sz="2400" dirty="0" smtClean="0"/>
              <a:t> La solución se alarga, se alejan los acuerdos y se vuelven más difíciles.</a:t>
            </a:r>
            <a:endParaRPr lang="es-MX" sz="2400" dirty="0" smtClean="0"/>
          </a:p>
          <a:p>
            <a:pPr>
              <a:buFont typeface="Arial" pitchFamily="34" charset="0"/>
              <a:buChar char="•"/>
            </a:pPr>
            <a:r>
              <a:rPr lang="es-ES" sz="2400" dirty="0" smtClean="0"/>
              <a:t> Se dañan las relaciones entre las personas e incluso, pueden presentarse formas extremas de violencia; ante esta forma de negociar, se pierden amistades de mucho tiempo, se dejan de hablar o se entorpece para siempre la comunicación y la expresión sincera de afectos, cariño y respeto.</a:t>
            </a:r>
            <a:endParaRPr lang="es-MX" sz="2400" dirty="0"/>
          </a:p>
        </p:txBody>
      </p:sp>
      <p:sp>
        <p:nvSpPr>
          <p:cNvPr id="5" name="4 Título"/>
          <p:cNvSpPr>
            <a:spLocks noGrp="1"/>
          </p:cNvSpPr>
          <p:nvPr>
            <p:ph type="title"/>
          </p:nvPr>
        </p:nvSpPr>
        <p:spPr>
          <a:xfrm>
            <a:off x="428596" y="571480"/>
            <a:ext cx="8229600" cy="461665"/>
          </a:xfrm>
          <a:prstGeom prst="rect">
            <a:avLst/>
          </a:prstGeom>
        </p:spPr>
        <p:txBody>
          <a:bodyPr wrap="square">
            <a:spAutoFit/>
          </a:bodyPr>
          <a:lstStyle/>
          <a:p>
            <a:r>
              <a:rPr lang="es-ES" sz="2400" b="1" dirty="0" smtClean="0"/>
              <a:t>¿Por qué no es conveniente negociar con base en posiciones? </a:t>
            </a:r>
            <a:endParaRPr lang="es-MX" sz="24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1 Rectángulo"/>
          <p:cNvSpPr>
            <a:spLocks noChangeArrowheads="1"/>
          </p:cNvSpPr>
          <p:nvPr/>
        </p:nvSpPr>
        <p:spPr bwMode="auto">
          <a:xfrm>
            <a:off x="357158" y="1000108"/>
            <a:ext cx="8350252" cy="3293209"/>
          </a:xfrm>
          <a:prstGeom prst="rect">
            <a:avLst/>
          </a:prstGeom>
          <a:noFill/>
          <a:ln w="9525">
            <a:noFill/>
            <a:miter lim="800000"/>
            <a:headEnd/>
            <a:tailEnd/>
          </a:ln>
        </p:spPr>
        <p:txBody>
          <a:bodyPr wrap="square">
            <a:spAutoFit/>
          </a:bodyPr>
          <a:lstStyle/>
          <a:p>
            <a:pPr>
              <a:buFont typeface="Arial" pitchFamily="34" charset="0"/>
              <a:buChar char="•"/>
            </a:pPr>
            <a:r>
              <a:rPr lang="es-ES" sz="2400" b="1" dirty="0" smtClean="0">
                <a:solidFill>
                  <a:schemeClr val="accent6">
                    <a:lumMod val="50000"/>
                  </a:schemeClr>
                </a:solidFill>
              </a:rPr>
              <a:t>La interdependencia </a:t>
            </a:r>
            <a:r>
              <a:rPr lang="es-ES" sz="2400" b="1" dirty="0">
                <a:solidFill>
                  <a:schemeClr val="accent6">
                    <a:lumMod val="50000"/>
                  </a:schemeClr>
                </a:solidFill>
              </a:rPr>
              <a:t>positiva:</a:t>
            </a:r>
          </a:p>
          <a:p>
            <a:endParaRPr lang="es-ES" sz="2400" b="1" dirty="0"/>
          </a:p>
          <a:p>
            <a:pPr>
              <a:buFont typeface="Wingdings" pitchFamily="2" charset="2"/>
              <a:buChar char="ü"/>
            </a:pPr>
            <a:r>
              <a:rPr lang="es-ES" sz="2000" dirty="0" smtClean="0"/>
              <a:t>es </a:t>
            </a:r>
            <a:r>
              <a:rPr lang="es-ES" sz="2000" dirty="0"/>
              <a:t>la percepción y la convicción de que la solución del conflicto no depende de una sola persona, sino es y debe ser un logro colectivo.</a:t>
            </a:r>
          </a:p>
          <a:p>
            <a:endParaRPr lang="es-ES" sz="2000" dirty="0"/>
          </a:p>
          <a:p>
            <a:pPr>
              <a:buFont typeface="Wingdings" pitchFamily="2" charset="2"/>
              <a:buChar char="ü"/>
            </a:pPr>
            <a:r>
              <a:rPr lang="es-ES" sz="2000" dirty="0" smtClean="0"/>
              <a:t>es </a:t>
            </a:r>
            <a:r>
              <a:rPr lang="es-ES" sz="2000" dirty="0"/>
              <a:t>asumir que tan valiosos son mis intereses como los de la otra persona, de tal manera que la búsqueda de la solución ante el conflicto se convierte en una tarea común. Sólo si tomamos en cuenta a la otra persona, en una auténtica interdependencia, será posible resolver de manera positiva los conflictos, de formal tal que ambas partes ganen</a:t>
            </a:r>
            <a:r>
              <a:rPr lang="es-ES" sz="2000" dirty="0" smtClean="0"/>
              <a:t>.</a:t>
            </a:r>
            <a:endParaRPr lang="es-MX" sz="1600" dirty="0"/>
          </a:p>
        </p:txBody>
      </p:sp>
      <p:sp>
        <p:nvSpPr>
          <p:cNvPr id="7" name="6 Rectángulo"/>
          <p:cNvSpPr/>
          <p:nvPr/>
        </p:nvSpPr>
        <p:spPr>
          <a:xfrm>
            <a:off x="357158" y="285728"/>
            <a:ext cx="6072230" cy="461665"/>
          </a:xfrm>
          <a:prstGeom prst="rect">
            <a:avLst/>
          </a:prstGeom>
        </p:spPr>
        <p:txBody>
          <a:bodyPr wrap="square">
            <a:spAutoFit/>
          </a:bodyPr>
          <a:lstStyle/>
          <a:p>
            <a:pPr>
              <a:tabLst>
                <a:tab pos="228600" algn="l"/>
              </a:tabLst>
              <a:defRPr/>
            </a:pPr>
            <a:r>
              <a:rPr lang="es-ES" sz="2400" dirty="0" smtClean="0">
                <a:solidFill>
                  <a:srgbClr val="000000"/>
                </a:solidFill>
                <a:latin typeface="Calibri" pitchFamily="34" charset="0"/>
                <a:ea typeface="Times New Roman" pitchFamily="18" charset="0"/>
                <a:cs typeface="Calibri" pitchFamily="34" charset="0"/>
              </a:rPr>
              <a:t>Para negociar o mediar es necesario:</a:t>
            </a:r>
            <a:endParaRPr lang="es-ES" sz="2400" dirty="0">
              <a:solidFill>
                <a:srgbClr val="000000"/>
              </a:solidFill>
              <a:latin typeface="Calibri" pitchFamily="34" charset="0"/>
              <a:ea typeface="Times New Roman" pitchFamily="18" charset="0"/>
              <a:cs typeface="Calibri" pitchFamily="34" charset="0"/>
            </a:endParaRPr>
          </a:p>
        </p:txBody>
      </p:sp>
      <p:sp>
        <p:nvSpPr>
          <p:cNvPr id="8" name="7 Rectángulo"/>
          <p:cNvSpPr/>
          <p:nvPr/>
        </p:nvSpPr>
        <p:spPr>
          <a:xfrm>
            <a:off x="428596" y="4500570"/>
            <a:ext cx="7929618" cy="1138773"/>
          </a:xfrm>
          <a:prstGeom prst="rect">
            <a:avLst/>
          </a:prstGeom>
        </p:spPr>
        <p:txBody>
          <a:bodyPr wrap="square">
            <a:spAutoFit/>
          </a:bodyPr>
          <a:lstStyle/>
          <a:p>
            <a:pPr eaLnBrk="0" hangingPunct="0">
              <a:buFontTx/>
              <a:buChar char="•"/>
              <a:tabLst>
                <a:tab pos="228600" algn="l"/>
              </a:tabLst>
              <a:defRPr/>
            </a:pPr>
            <a:r>
              <a:rPr lang="es-ES" sz="2400" b="1" dirty="0" smtClean="0">
                <a:solidFill>
                  <a:srgbClr val="993300"/>
                </a:solidFill>
                <a:latin typeface="+mj-lt"/>
                <a:ea typeface="Times New Roman" pitchFamily="18" charset="0"/>
                <a:cs typeface="Times New Roman" pitchFamily="18" charset="0"/>
              </a:rPr>
              <a:t>Un justo medio o la equidad en un proceso de negociación y</a:t>
            </a:r>
          </a:p>
          <a:p>
            <a:pPr eaLnBrk="0" hangingPunct="0">
              <a:tabLst>
                <a:tab pos="228600" algn="l"/>
              </a:tabLst>
              <a:defRPr/>
            </a:pPr>
            <a:r>
              <a:rPr lang="es-ES" sz="2400" b="1" dirty="0" smtClean="0">
                <a:solidFill>
                  <a:srgbClr val="993300"/>
                </a:solidFill>
                <a:latin typeface="+mj-lt"/>
                <a:ea typeface="Times New Roman" pitchFamily="18" charset="0"/>
                <a:cs typeface="Times New Roman" pitchFamily="18" charset="0"/>
              </a:rPr>
              <a:t> mediación</a:t>
            </a:r>
            <a:r>
              <a:rPr lang="es-ES" sz="2000" b="1" dirty="0" smtClean="0">
                <a:solidFill>
                  <a:srgbClr val="993300"/>
                </a:solidFill>
                <a:latin typeface="+mj-lt"/>
                <a:ea typeface="Times New Roman" pitchFamily="18" charset="0"/>
                <a:cs typeface="Times New Roman" pitchFamily="18" charset="0"/>
              </a:rPr>
              <a:t>, </a:t>
            </a:r>
            <a:r>
              <a:rPr lang="es-ES" sz="2000" dirty="0" smtClean="0">
                <a:latin typeface="+mj-lt"/>
                <a:cs typeface="Arial" charset="0"/>
              </a:rPr>
              <a:t>es desde otro punto de vista, lo que se ha llamado </a:t>
            </a:r>
          </a:p>
          <a:p>
            <a:pPr eaLnBrk="0" hangingPunct="0">
              <a:tabLst>
                <a:tab pos="228600" algn="l"/>
              </a:tabLst>
              <a:defRPr/>
            </a:pPr>
            <a:r>
              <a:rPr lang="es-ES" sz="2000" dirty="0" smtClean="0">
                <a:latin typeface="+mj-lt"/>
                <a:cs typeface="Arial" charset="0"/>
              </a:rPr>
              <a:t>“discriminación positiva” o “acciones afirmativas”</a:t>
            </a:r>
            <a:endParaRPr lang="es-ES" sz="2000" dirty="0">
              <a:latin typeface="+mj-lt"/>
              <a:cs typeface="Arial"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l"/>
            <a:r>
              <a:rPr lang="es-ES" sz="2400" b="1" dirty="0" smtClean="0">
                <a:solidFill>
                  <a:schemeClr val="accent6">
                    <a:lumMod val="50000"/>
                  </a:schemeClr>
                </a:solidFill>
                <a:latin typeface="Arial" charset="0"/>
                <a:cs typeface="Arial" charset="0"/>
              </a:rPr>
              <a:t>Antes de negociar y mediar es necesario:</a:t>
            </a:r>
            <a:r>
              <a:rPr lang="es-MX" sz="2400" b="1" dirty="0" smtClean="0">
                <a:solidFill>
                  <a:schemeClr val="accent6">
                    <a:lumMod val="50000"/>
                  </a:schemeClr>
                </a:solidFill>
                <a:latin typeface="Arial" charset="0"/>
                <a:cs typeface="Arial" charset="0"/>
              </a:rPr>
              <a:t/>
            </a:r>
            <a:br>
              <a:rPr lang="es-MX" sz="2400" b="1" dirty="0" smtClean="0">
                <a:solidFill>
                  <a:schemeClr val="accent6">
                    <a:lumMod val="50000"/>
                  </a:schemeClr>
                </a:solidFill>
                <a:latin typeface="Arial" charset="0"/>
                <a:cs typeface="Arial" charset="0"/>
              </a:rPr>
            </a:br>
            <a:endParaRPr lang="es-MX" sz="2400" b="1" dirty="0">
              <a:solidFill>
                <a:schemeClr val="accent6">
                  <a:lumMod val="50000"/>
                </a:schemeClr>
              </a:solidFill>
            </a:endParaRPr>
          </a:p>
        </p:txBody>
      </p:sp>
      <p:sp>
        <p:nvSpPr>
          <p:cNvPr id="3" name="2 Marcador de contenido"/>
          <p:cNvSpPr>
            <a:spLocks noGrp="1"/>
          </p:cNvSpPr>
          <p:nvPr>
            <p:ph idx="1"/>
          </p:nvPr>
        </p:nvSpPr>
        <p:spPr>
          <a:xfrm>
            <a:off x="457200" y="1071546"/>
            <a:ext cx="8229600" cy="5054617"/>
          </a:xfrm>
        </p:spPr>
        <p:txBody>
          <a:bodyPr>
            <a:normAutofit fontScale="77500" lnSpcReduction="20000"/>
          </a:bodyPr>
          <a:lstStyle/>
          <a:p>
            <a:pPr>
              <a:defRPr/>
            </a:pPr>
            <a:r>
              <a:rPr lang="es-ES" dirty="0" smtClean="0">
                <a:latin typeface="Arial" charset="0"/>
                <a:cs typeface="Arial" charset="0"/>
              </a:rPr>
              <a:t> </a:t>
            </a:r>
            <a:r>
              <a:rPr lang="es-ES" b="1" dirty="0" smtClean="0">
                <a:solidFill>
                  <a:schemeClr val="accent6">
                    <a:lumMod val="50000"/>
                  </a:schemeClr>
                </a:solidFill>
                <a:latin typeface="Arial" charset="0"/>
                <a:cs typeface="Arial" charset="0"/>
              </a:rPr>
              <a:t>Estar dispuesto o dispuesta a entablar un diálogo </a:t>
            </a:r>
            <a:r>
              <a:rPr lang="es-ES" dirty="0" smtClean="0">
                <a:latin typeface="Arial" charset="0"/>
                <a:cs typeface="Arial" charset="0"/>
              </a:rPr>
              <a:t>con la otra parte. Esto supone adoptar una actitud distinta, parar la violencia que se presente entre las partes involucradas.</a:t>
            </a:r>
            <a:endParaRPr lang="es-MX" dirty="0" smtClean="0">
              <a:latin typeface="Arial" charset="0"/>
              <a:cs typeface="Arial" charset="0"/>
            </a:endParaRPr>
          </a:p>
          <a:p>
            <a:pPr>
              <a:defRPr/>
            </a:pPr>
            <a:r>
              <a:rPr lang="es-ES" dirty="0" smtClean="0">
                <a:latin typeface="Arial" charset="0"/>
                <a:cs typeface="Arial" charset="0"/>
              </a:rPr>
              <a:t> Las partes en conflicto deberán estar de acuerdo en </a:t>
            </a:r>
            <a:r>
              <a:rPr lang="es-ES" b="1" dirty="0" smtClean="0">
                <a:solidFill>
                  <a:schemeClr val="accent6">
                    <a:lumMod val="50000"/>
                  </a:schemeClr>
                </a:solidFill>
                <a:latin typeface="Arial" charset="0"/>
                <a:cs typeface="Arial" charset="0"/>
              </a:rPr>
              <a:t>negociar o ser auxiliadas por otra persona que pueda mediar.</a:t>
            </a:r>
            <a:endParaRPr lang="es-MX" b="1" dirty="0" smtClean="0">
              <a:solidFill>
                <a:schemeClr val="accent6">
                  <a:lumMod val="50000"/>
                </a:schemeClr>
              </a:solidFill>
              <a:latin typeface="Arial" charset="0"/>
              <a:cs typeface="Arial" charset="0"/>
            </a:endParaRPr>
          </a:p>
          <a:p>
            <a:pPr>
              <a:defRPr/>
            </a:pPr>
            <a:r>
              <a:rPr lang="es-ES" dirty="0" smtClean="0">
                <a:latin typeface="Arial" charset="0"/>
                <a:cs typeface="Arial" charset="0"/>
              </a:rPr>
              <a:t> </a:t>
            </a:r>
            <a:r>
              <a:rPr lang="es-ES" b="1" dirty="0" smtClean="0">
                <a:solidFill>
                  <a:schemeClr val="accent6">
                    <a:lumMod val="50000"/>
                  </a:schemeClr>
                </a:solidFill>
                <a:latin typeface="Arial" charset="0"/>
                <a:cs typeface="Arial" charset="0"/>
              </a:rPr>
              <a:t>Visualizar previamente una solución </a:t>
            </a:r>
            <a:r>
              <a:rPr lang="es-ES" dirty="0" smtClean="0">
                <a:latin typeface="Arial" charset="0"/>
                <a:cs typeface="Arial" charset="0"/>
              </a:rPr>
              <a:t>posible y real, de acuerdo con la magnitud del conflicto.</a:t>
            </a:r>
            <a:endParaRPr lang="es-MX" dirty="0" smtClean="0">
              <a:latin typeface="Arial" charset="0"/>
              <a:cs typeface="Arial" charset="0"/>
            </a:endParaRPr>
          </a:p>
          <a:p>
            <a:pPr>
              <a:defRPr/>
            </a:pPr>
            <a:r>
              <a:rPr lang="es-ES" dirty="0" smtClean="0">
                <a:latin typeface="Arial" charset="0"/>
                <a:cs typeface="Arial" charset="0"/>
              </a:rPr>
              <a:t> Aclarar que la negociación puede llevarse a cabo en aquellos asuntos </a:t>
            </a:r>
            <a:r>
              <a:rPr lang="es-ES" b="1" dirty="0" smtClean="0">
                <a:solidFill>
                  <a:schemeClr val="accent6">
                    <a:lumMod val="50000"/>
                  </a:schemeClr>
                </a:solidFill>
                <a:latin typeface="Arial" charset="0"/>
                <a:cs typeface="Arial" charset="0"/>
              </a:rPr>
              <a:t>que no impliquen conductas delictivas o involucre a otras instancias, </a:t>
            </a:r>
            <a:r>
              <a:rPr lang="es-ES" dirty="0" smtClean="0">
                <a:latin typeface="Arial" charset="0"/>
                <a:cs typeface="Arial" charset="0"/>
              </a:rPr>
              <a:t>como la Junta de Conciliación y Arbitraje de la Secretaria del Trabajo, el Ministerio Público, entre otras.</a:t>
            </a:r>
            <a:endParaRPr lang="es-MX" dirty="0" smtClean="0">
              <a:latin typeface="Arial" charset="0"/>
              <a:cs typeface="Arial" charset="0"/>
            </a:endParaRPr>
          </a:p>
          <a:p>
            <a:pPr>
              <a:buNone/>
            </a:pPr>
            <a:endParaRPr lang="es-MX"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755650" y="447675"/>
            <a:ext cx="7561263" cy="2923877"/>
          </a:xfrm>
          <a:prstGeom prst="rect">
            <a:avLst/>
          </a:prstGeom>
          <a:noFill/>
          <a:ln w="9525">
            <a:noFill/>
            <a:miter lim="800000"/>
            <a:headEnd/>
            <a:tailEnd/>
          </a:ln>
        </p:spPr>
        <p:txBody>
          <a:bodyPr anchor="ctr">
            <a:spAutoFit/>
          </a:bodyPr>
          <a:lstStyle/>
          <a:p>
            <a:r>
              <a:rPr lang="es-ES" sz="2400" b="1" dirty="0">
                <a:solidFill>
                  <a:srgbClr val="993300"/>
                </a:solidFill>
                <a:latin typeface="+mj-lt"/>
                <a:cs typeface="Times New Roman" pitchFamily="18" charset="0"/>
              </a:rPr>
              <a:t>PRIMER PASO: SEPARE A LAS PERSONAS DEL PROBLEMA</a:t>
            </a:r>
            <a:r>
              <a:rPr lang="es-ES" sz="2400" dirty="0">
                <a:solidFill>
                  <a:srgbClr val="993300"/>
                </a:solidFill>
                <a:latin typeface="+mj-lt"/>
                <a:cs typeface="Times New Roman" pitchFamily="18" charset="0"/>
              </a:rPr>
              <a:t>:</a:t>
            </a:r>
          </a:p>
          <a:p>
            <a:endParaRPr lang="es-ES" sz="2000" dirty="0">
              <a:solidFill>
                <a:srgbClr val="993300"/>
              </a:solidFill>
              <a:latin typeface="Comic Sans MS" pitchFamily="66" charset="0"/>
              <a:cs typeface="Times New Roman" pitchFamily="18" charset="0"/>
            </a:endParaRPr>
          </a:p>
          <a:p>
            <a:r>
              <a:rPr lang="es-ES" sz="2000" dirty="0"/>
              <a:t>Para SEPARAR A LA PERSONA DEL PROBLEMA se sugiere:</a:t>
            </a:r>
          </a:p>
          <a:p>
            <a:endParaRPr lang="es-ES" sz="2000" dirty="0"/>
          </a:p>
          <a:p>
            <a:endParaRPr lang="es-ES" sz="2000" dirty="0"/>
          </a:p>
          <a:p>
            <a:endParaRPr lang="es-MX" sz="2000" dirty="0"/>
          </a:p>
          <a:p>
            <a:r>
              <a:rPr lang="es-ES" sz="2000" dirty="0"/>
              <a:t> </a:t>
            </a:r>
            <a:endParaRPr lang="es-MX" sz="2000" dirty="0"/>
          </a:p>
          <a:p>
            <a:endParaRPr lang="es-ES" sz="2000" dirty="0">
              <a:solidFill>
                <a:srgbClr val="993300"/>
              </a:solidFill>
              <a:latin typeface="Comic Sans MS" pitchFamily="66" charset="0"/>
              <a:cs typeface="Times New Roman" pitchFamily="18" charset="0"/>
            </a:endParaRPr>
          </a:p>
          <a:p>
            <a:endParaRPr lang="es-ES" sz="2000" dirty="0">
              <a:latin typeface="Calibri" pitchFamily="34" charset="0"/>
            </a:endParaRPr>
          </a:p>
        </p:txBody>
      </p:sp>
      <p:sp>
        <p:nvSpPr>
          <p:cNvPr id="5" name="4 Rectángulo"/>
          <p:cNvSpPr/>
          <p:nvPr/>
        </p:nvSpPr>
        <p:spPr>
          <a:xfrm>
            <a:off x="755650" y="1989138"/>
            <a:ext cx="7920038" cy="3785652"/>
          </a:xfrm>
          <a:prstGeom prst="rect">
            <a:avLst/>
          </a:prstGeom>
        </p:spPr>
        <p:txBody>
          <a:bodyPr>
            <a:spAutoFit/>
          </a:bodyPr>
          <a:lstStyle/>
          <a:p>
            <a:pPr>
              <a:defRPr/>
            </a:pPr>
            <a:r>
              <a:rPr lang="es-ES" sz="2400" b="1" dirty="0">
                <a:solidFill>
                  <a:schemeClr val="accent6">
                    <a:lumMod val="50000"/>
                  </a:schemeClr>
                </a:solidFill>
                <a:latin typeface="Arial" charset="0"/>
                <a:cs typeface="Arial" charset="0"/>
              </a:rPr>
              <a:t>- </a:t>
            </a:r>
            <a:r>
              <a:rPr lang="es-ES" sz="2400" b="1" dirty="0">
                <a:solidFill>
                  <a:schemeClr val="accent6">
                    <a:lumMod val="50000"/>
                  </a:schemeClr>
                </a:solidFill>
                <a:cs typeface="Arial" charset="0"/>
              </a:rPr>
              <a:t>VALORAR EL PROBLEMA DESDE EL PUNTO DE VISTA PERSONAL.</a:t>
            </a:r>
            <a:endParaRPr lang="es-MX" sz="2400" b="1" dirty="0">
              <a:solidFill>
                <a:schemeClr val="accent6">
                  <a:lumMod val="50000"/>
                </a:schemeClr>
              </a:solidFill>
              <a:cs typeface="Arial" charset="0"/>
            </a:endParaRPr>
          </a:p>
          <a:p>
            <a:pPr>
              <a:defRPr/>
            </a:pPr>
            <a:r>
              <a:rPr lang="es-ES" sz="2400" b="1" dirty="0" smtClean="0">
                <a:solidFill>
                  <a:schemeClr val="accent6">
                    <a:lumMod val="50000"/>
                  </a:schemeClr>
                </a:solidFill>
                <a:cs typeface="Arial" charset="0"/>
              </a:rPr>
              <a:t>- RECONOCER </a:t>
            </a:r>
            <a:r>
              <a:rPr lang="es-ES" sz="2400" b="1" dirty="0">
                <a:solidFill>
                  <a:schemeClr val="accent6">
                    <a:lumMod val="50000"/>
                  </a:schemeClr>
                </a:solidFill>
                <a:cs typeface="Arial" charset="0"/>
              </a:rPr>
              <a:t>Y COMPARTIR CON LA OTRA PARTE LA PERCEPCIÓN DEL PROBLEMA.</a:t>
            </a:r>
          </a:p>
          <a:p>
            <a:pPr>
              <a:buFontTx/>
              <a:buChar char="-"/>
              <a:defRPr/>
            </a:pPr>
            <a:endParaRPr lang="es-ES" sz="2400" dirty="0">
              <a:cs typeface="Arial" charset="0"/>
            </a:endParaRPr>
          </a:p>
          <a:p>
            <a:pPr>
              <a:defRPr/>
            </a:pPr>
            <a:r>
              <a:rPr lang="es-ES" sz="2400" dirty="0">
                <a:cs typeface="Arial" charset="0"/>
              </a:rPr>
              <a:t>Conocer con mayor detalle el problema y a las personas que están involucradas en un conflicto, implica hacer un DIAGNÓSTICO, que permita precisar con claridad cuál es problema que se trata de resolver, su magnitud y relevancia, así como quién o quiénes participan en el conflicto</a:t>
            </a:r>
            <a:endParaRPr lang="es-MX" sz="2400" dirty="0">
              <a:cs typeface="Arial"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14281" y="0"/>
            <a:ext cx="8643999" cy="6647974"/>
          </a:xfrm>
          <a:prstGeom prst="rect">
            <a:avLst/>
          </a:prstGeom>
        </p:spPr>
        <p:txBody>
          <a:bodyPr wrap="square">
            <a:spAutoFit/>
          </a:bodyPr>
          <a:lstStyle/>
          <a:p>
            <a:pPr algn="just">
              <a:defRPr/>
            </a:pPr>
            <a:endParaRPr lang="es-ES" sz="1600" b="1" dirty="0" smtClean="0">
              <a:solidFill>
                <a:srgbClr val="993300"/>
              </a:solidFill>
              <a:latin typeface="Comic Sans MS" pitchFamily="66" charset="0"/>
              <a:ea typeface="Times New Roman" pitchFamily="18" charset="0"/>
              <a:cs typeface="Times New Roman" pitchFamily="18" charset="0"/>
            </a:endParaRPr>
          </a:p>
          <a:p>
            <a:pPr algn="just">
              <a:defRPr/>
            </a:pPr>
            <a:r>
              <a:rPr lang="es-ES" sz="2000" b="1" dirty="0" smtClean="0">
                <a:solidFill>
                  <a:srgbClr val="993300"/>
                </a:solidFill>
                <a:ea typeface="Times New Roman" pitchFamily="18" charset="0"/>
                <a:cs typeface="Times New Roman" pitchFamily="18" charset="0"/>
              </a:rPr>
              <a:t>SEGUNDO </a:t>
            </a:r>
            <a:r>
              <a:rPr lang="es-ES" sz="2000" b="1" dirty="0">
                <a:solidFill>
                  <a:srgbClr val="993300"/>
                </a:solidFill>
                <a:ea typeface="Times New Roman" pitchFamily="18" charset="0"/>
                <a:cs typeface="Times New Roman" pitchFamily="18" charset="0"/>
              </a:rPr>
              <a:t>PASO: CONCÉNTRESE EN LOS INTERESES Y NO EN LAS POSICIONES</a:t>
            </a:r>
          </a:p>
          <a:p>
            <a:pPr algn="just">
              <a:defRPr/>
            </a:pPr>
            <a:endParaRPr lang="es-ES" sz="1200" b="1" dirty="0">
              <a:solidFill>
                <a:srgbClr val="993300"/>
              </a:solidFill>
              <a:latin typeface="Comic Sans MS" pitchFamily="66" charset="0"/>
              <a:ea typeface="Times New Roman" pitchFamily="18" charset="0"/>
              <a:cs typeface="Times New Roman" pitchFamily="18" charset="0"/>
            </a:endParaRPr>
          </a:p>
          <a:p>
            <a:pPr>
              <a:defRPr/>
            </a:pPr>
            <a:r>
              <a:rPr lang="es-ES" dirty="0">
                <a:cs typeface="Arial" charset="0"/>
              </a:rPr>
              <a:t>En un conflicto, lo que está en juego no son las posiciones, sino los intereses, las necesidades, las preocupaciones, etcétera.</a:t>
            </a:r>
          </a:p>
          <a:p>
            <a:pPr>
              <a:defRPr/>
            </a:pPr>
            <a:endParaRPr lang="es-ES" dirty="0">
              <a:cs typeface="Arial" charset="0"/>
            </a:endParaRPr>
          </a:p>
          <a:p>
            <a:pPr>
              <a:defRPr/>
            </a:pPr>
            <a:r>
              <a:rPr lang="es-ES" b="1" dirty="0">
                <a:cs typeface="Arial" charset="0"/>
              </a:rPr>
              <a:t>¿Cómo descubrir los intereses que se encuentran en un conflicto?</a:t>
            </a:r>
            <a:endParaRPr lang="es-MX" dirty="0">
              <a:cs typeface="Arial" charset="0"/>
            </a:endParaRPr>
          </a:p>
          <a:p>
            <a:pPr>
              <a:defRPr/>
            </a:pPr>
            <a:r>
              <a:rPr lang="es-ES" dirty="0">
                <a:cs typeface="Arial" charset="0"/>
              </a:rPr>
              <a:t> </a:t>
            </a:r>
            <a:endParaRPr lang="es-MX" dirty="0">
              <a:cs typeface="Arial" charset="0"/>
            </a:endParaRPr>
          </a:p>
          <a:p>
            <a:pPr>
              <a:defRPr/>
            </a:pPr>
            <a:r>
              <a:rPr lang="es-ES" dirty="0">
                <a:cs typeface="Arial" charset="0"/>
              </a:rPr>
              <a:t>Mientras que una posición puede ser concreta y explícita, los intereses hay que descubrirlos porque pueden estar encubiertos y no ser tan claros.</a:t>
            </a:r>
            <a:endParaRPr lang="es-MX" dirty="0">
              <a:cs typeface="Arial" charset="0"/>
            </a:endParaRPr>
          </a:p>
          <a:p>
            <a:pPr>
              <a:defRPr/>
            </a:pPr>
            <a:r>
              <a:rPr lang="es-ES" dirty="0">
                <a:cs typeface="Arial" charset="0"/>
              </a:rPr>
              <a:t> </a:t>
            </a:r>
            <a:endParaRPr lang="es-MX" dirty="0">
              <a:cs typeface="Arial" charset="0"/>
            </a:endParaRPr>
          </a:p>
          <a:p>
            <a:pPr>
              <a:defRPr/>
            </a:pPr>
            <a:r>
              <a:rPr lang="es-ES" dirty="0">
                <a:cs typeface="Arial" charset="0"/>
              </a:rPr>
              <a:t>Para descubrir los intereses </a:t>
            </a:r>
            <a:r>
              <a:rPr lang="es-ES" dirty="0" smtClean="0">
                <a:cs typeface="Arial" charset="0"/>
              </a:rPr>
              <a:t>se podrá</a:t>
            </a:r>
            <a:r>
              <a:rPr lang="es-ES" dirty="0">
                <a:cs typeface="Arial" charset="0"/>
              </a:rPr>
              <a:t>:</a:t>
            </a:r>
            <a:endParaRPr lang="es-MX" dirty="0">
              <a:cs typeface="Arial" charset="0"/>
            </a:endParaRPr>
          </a:p>
          <a:p>
            <a:pPr>
              <a:defRPr/>
            </a:pPr>
            <a:r>
              <a:rPr lang="es-ES" dirty="0">
                <a:cs typeface="Arial" charset="0"/>
              </a:rPr>
              <a:t> </a:t>
            </a:r>
            <a:endParaRPr lang="es-MX" dirty="0">
              <a:cs typeface="Arial" charset="0"/>
            </a:endParaRPr>
          </a:p>
          <a:p>
            <a:pPr>
              <a:defRPr/>
            </a:pPr>
            <a:r>
              <a:rPr lang="es-ES" dirty="0">
                <a:cs typeface="Arial" charset="0"/>
              </a:rPr>
              <a:t>Preguntar a la otra </a:t>
            </a:r>
            <a:r>
              <a:rPr lang="es-ES" dirty="0" smtClean="0">
                <a:cs typeface="Arial" charset="0"/>
              </a:rPr>
              <a:t>parte:</a:t>
            </a:r>
          </a:p>
          <a:p>
            <a:pPr>
              <a:buFont typeface="Wingdings" pitchFamily="2" charset="2"/>
              <a:buChar char="ü"/>
              <a:defRPr/>
            </a:pPr>
            <a:r>
              <a:rPr lang="es-ES" dirty="0" smtClean="0">
                <a:cs typeface="Arial" charset="0"/>
              </a:rPr>
              <a:t> </a:t>
            </a:r>
            <a:r>
              <a:rPr lang="es-ES" b="1" dirty="0">
                <a:solidFill>
                  <a:schemeClr val="accent6">
                    <a:lumMod val="50000"/>
                  </a:schemeClr>
                </a:solidFill>
                <a:cs typeface="Arial" charset="0"/>
              </a:rPr>
              <a:t>¿POR QUÉ? de su decisión o su posición</a:t>
            </a:r>
            <a:r>
              <a:rPr lang="es-ES" dirty="0">
                <a:cs typeface="Arial" charset="0"/>
              </a:rPr>
              <a:t>, </a:t>
            </a:r>
            <a:r>
              <a:rPr lang="es-ES" dirty="0" smtClean="0">
                <a:cs typeface="Arial" charset="0"/>
              </a:rPr>
              <a:t>para </a:t>
            </a:r>
            <a:r>
              <a:rPr lang="es-ES" dirty="0">
                <a:cs typeface="Arial" charset="0"/>
              </a:rPr>
              <a:t>aclarar lo que desea, le preocupa o le </a:t>
            </a:r>
            <a:r>
              <a:rPr lang="es-ES" dirty="0" smtClean="0">
                <a:cs typeface="Arial" charset="0"/>
              </a:rPr>
              <a:t>interesa.</a:t>
            </a:r>
            <a:endParaRPr lang="es-MX" dirty="0">
              <a:cs typeface="Arial" charset="0"/>
            </a:endParaRPr>
          </a:p>
          <a:p>
            <a:pPr>
              <a:buFont typeface="Wingdings" pitchFamily="2" charset="2"/>
              <a:buChar char="ü"/>
              <a:defRPr/>
            </a:pPr>
            <a:r>
              <a:rPr lang="es-ES" dirty="0" smtClean="0">
                <a:cs typeface="Arial" charset="0"/>
              </a:rPr>
              <a:t>revisar </a:t>
            </a:r>
            <a:r>
              <a:rPr lang="es-ES" dirty="0">
                <a:cs typeface="Arial" charset="0"/>
              </a:rPr>
              <a:t>las distintas </a:t>
            </a:r>
            <a:r>
              <a:rPr lang="es-ES" b="1" dirty="0">
                <a:solidFill>
                  <a:schemeClr val="accent6">
                    <a:lumMod val="50000"/>
                  </a:schemeClr>
                </a:solidFill>
                <a:cs typeface="Arial" charset="0"/>
              </a:rPr>
              <a:t>opciones de solución al problema</a:t>
            </a:r>
            <a:r>
              <a:rPr lang="es-ES" b="1" dirty="0">
                <a:cs typeface="Arial" charset="0"/>
              </a:rPr>
              <a:t> </a:t>
            </a:r>
            <a:r>
              <a:rPr lang="es-ES" dirty="0">
                <a:cs typeface="Arial" charset="0"/>
              </a:rPr>
              <a:t>que presenta la otra parte y, analizar </a:t>
            </a:r>
            <a:r>
              <a:rPr lang="es-ES" b="1" dirty="0">
                <a:solidFill>
                  <a:schemeClr val="accent6">
                    <a:lumMod val="50000"/>
                  </a:schemeClr>
                </a:solidFill>
                <a:cs typeface="Arial" charset="0"/>
              </a:rPr>
              <a:t>de qué manera le afectan en su vida persona</a:t>
            </a:r>
            <a:r>
              <a:rPr lang="es-ES" b="1" dirty="0">
                <a:cs typeface="Arial" charset="0"/>
              </a:rPr>
              <a:t>l</a:t>
            </a:r>
            <a:r>
              <a:rPr lang="es-ES" dirty="0">
                <a:cs typeface="Arial" charset="0"/>
              </a:rPr>
              <a:t>, y cómo te afectan a ti. </a:t>
            </a:r>
            <a:endParaRPr lang="es-ES" dirty="0" smtClean="0">
              <a:cs typeface="Arial" charset="0"/>
            </a:endParaRPr>
          </a:p>
          <a:p>
            <a:pPr>
              <a:buFont typeface="Wingdings" pitchFamily="2" charset="2"/>
              <a:buChar char="ü"/>
              <a:defRPr/>
            </a:pPr>
            <a:r>
              <a:rPr lang="es-ES" dirty="0" smtClean="0">
                <a:cs typeface="Arial" charset="0"/>
              </a:rPr>
              <a:t>visualizar </a:t>
            </a:r>
            <a:r>
              <a:rPr lang="es-ES" dirty="0">
                <a:cs typeface="Arial" charset="0"/>
              </a:rPr>
              <a:t>también </a:t>
            </a:r>
            <a:r>
              <a:rPr lang="es-ES" b="1" dirty="0" smtClean="0">
                <a:solidFill>
                  <a:schemeClr val="accent6">
                    <a:lumMod val="50000"/>
                  </a:schemeClr>
                </a:solidFill>
                <a:cs typeface="Arial" charset="0"/>
              </a:rPr>
              <a:t>cuáles </a:t>
            </a:r>
            <a:r>
              <a:rPr lang="es-ES" b="1" dirty="0">
                <a:solidFill>
                  <a:schemeClr val="accent6">
                    <a:lumMod val="50000"/>
                  </a:schemeClr>
                </a:solidFill>
                <a:cs typeface="Arial" charset="0"/>
              </a:rPr>
              <a:t>son las </a:t>
            </a:r>
            <a:r>
              <a:rPr lang="es-ES" b="1" dirty="0" smtClean="0">
                <a:solidFill>
                  <a:schemeClr val="accent6">
                    <a:lumMod val="50000"/>
                  </a:schemeClr>
                </a:solidFill>
                <a:cs typeface="Arial" charset="0"/>
              </a:rPr>
              <a:t>decisiones que quiere la otra parte que tomes </a:t>
            </a:r>
            <a:r>
              <a:rPr lang="es-ES" dirty="0" smtClean="0">
                <a:cs typeface="Arial" charset="0"/>
              </a:rPr>
              <a:t>y así </a:t>
            </a:r>
            <a:r>
              <a:rPr lang="es-ES" dirty="0">
                <a:cs typeface="Arial" charset="0"/>
              </a:rPr>
              <a:t>detectar las presiones que pueden impedir una negociación equitativa y justa.</a:t>
            </a:r>
            <a:endParaRPr lang="es-MX" dirty="0">
              <a:cs typeface="Arial" charset="0"/>
            </a:endParaRPr>
          </a:p>
          <a:p>
            <a:pPr>
              <a:buFont typeface="Wingdings" pitchFamily="2" charset="2"/>
              <a:buChar char="ü"/>
              <a:defRPr/>
            </a:pPr>
            <a:r>
              <a:rPr lang="es-ES" b="1" dirty="0">
                <a:solidFill>
                  <a:schemeClr val="accent6">
                    <a:lumMod val="50000"/>
                  </a:schemeClr>
                </a:solidFill>
                <a:cs typeface="Arial" charset="0"/>
              </a:rPr>
              <a:t>Qué consecuencias </a:t>
            </a:r>
            <a:r>
              <a:rPr lang="es-ES" dirty="0">
                <a:cs typeface="Arial" charset="0"/>
              </a:rPr>
              <a:t>pueden trae consigo las opciones para resolver el conflicto, tanto las propias como las de la otra parte. En ese sentido, será bueno escribir los </a:t>
            </a:r>
            <a:r>
              <a:rPr lang="es-ES" i="1" dirty="0">
                <a:cs typeface="Arial" charset="0"/>
              </a:rPr>
              <a:t>pros</a:t>
            </a:r>
            <a:r>
              <a:rPr lang="es-ES" dirty="0">
                <a:cs typeface="Arial" charset="0"/>
              </a:rPr>
              <a:t> y los </a:t>
            </a:r>
            <a:r>
              <a:rPr lang="es-ES" i="1" dirty="0">
                <a:cs typeface="Arial" charset="0"/>
              </a:rPr>
              <a:t>contras</a:t>
            </a:r>
            <a:r>
              <a:rPr lang="es-ES" dirty="0">
                <a:cs typeface="Arial" charset="0"/>
              </a:rPr>
              <a:t> de tal manera que indaguen las distintas respuestas y consecuencias ante tales opciones o propuestas. </a:t>
            </a:r>
            <a:endParaRPr lang="es-MX" dirty="0">
              <a:cs typeface="Arial"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71472" y="428604"/>
            <a:ext cx="8001056" cy="1384995"/>
          </a:xfrm>
          <a:prstGeom prst="rect">
            <a:avLst/>
          </a:prstGeom>
        </p:spPr>
        <p:txBody>
          <a:bodyPr wrap="square">
            <a:spAutoFit/>
          </a:bodyPr>
          <a:lstStyle/>
          <a:p>
            <a:r>
              <a:rPr lang="es-ES" sz="2400" b="1" dirty="0" smtClean="0">
                <a:solidFill>
                  <a:srgbClr val="993300"/>
                </a:solidFill>
                <a:cs typeface="Times New Roman" pitchFamily="18" charset="0"/>
              </a:rPr>
              <a:t>COMPARTIR LOS INTERESES</a:t>
            </a:r>
            <a:endParaRPr lang="es-ES" sz="2400" b="1" dirty="0" smtClean="0">
              <a:cs typeface="Times New Roman" pitchFamily="18" charset="0"/>
            </a:endParaRPr>
          </a:p>
          <a:p>
            <a:pPr eaLnBrk="0" hangingPunct="0"/>
            <a:r>
              <a:rPr lang="es-ES" sz="2000" dirty="0" smtClean="0">
                <a:latin typeface="Calibri" pitchFamily="34" charset="0"/>
                <a:cs typeface="Times New Roman" pitchFamily="18" charset="0"/>
              </a:rPr>
              <a:t>Descubrir los intereses del otro o de la otra implica desarrollar un amplio diálogo que permita aclarar y compartir las necesidades e intereses de las partes, esto solo se logra al establecer una COMUNICACIÓN ASERTIVA.</a:t>
            </a:r>
            <a:endParaRPr lang="es-ES" sz="2000" dirty="0">
              <a:latin typeface="Calibri" pitchFamily="34" charset="0"/>
            </a:endParaRPr>
          </a:p>
        </p:txBody>
      </p:sp>
      <p:sp>
        <p:nvSpPr>
          <p:cNvPr id="5" name="Rectangle 2"/>
          <p:cNvSpPr>
            <a:spLocks noChangeArrowheads="1"/>
          </p:cNvSpPr>
          <p:nvPr/>
        </p:nvSpPr>
        <p:spPr bwMode="auto">
          <a:xfrm>
            <a:off x="500034" y="1928802"/>
            <a:ext cx="8215370" cy="4093428"/>
          </a:xfrm>
          <a:prstGeom prst="rect">
            <a:avLst/>
          </a:prstGeom>
          <a:noFill/>
          <a:ln w="9525">
            <a:noFill/>
            <a:miter lim="800000"/>
            <a:headEnd/>
            <a:tailEnd/>
          </a:ln>
          <a:effectLst/>
        </p:spPr>
        <p:txBody>
          <a:bodyPr wrap="square" anchor="ctr">
            <a:spAutoFit/>
          </a:bodyPr>
          <a:lstStyle/>
          <a:p>
            <a:pPr>
              <a:defRPr/>
            </a:pPr>
            <a:r>
              <a:rPr lang="es-ES" sz="2000" b="1" dirty="0">
                <a:solidFill>
                  <a:srgbClr val="993300"/>
                </a:solidFill>
                <a:ea typeface="Times New Roman" pitchFamily="18" charset="0"/>
                <a:cs typeface="Times New Roman" pitchFamily="18" charset="0"/>
              </a:rPr>
              <a:t>VISUALICE EL FUTURO Y NO EL PASADO </a:t>
            </a:r>
            <a:r>
              <a:rPr lang="es-ES" sz="2000" dirty="0">
                <a:latin typeface="Arial" charset="0"/>
                <a:cs typeface="Arial" charset="0"/>
              </a:rPr>
              <a:t>es indispensable preguntarse hacia dónde queremos ir, qué queremos lograr y estar abierto o abierta a ideas diferentes, a nuevas alternativas.</a:t>
            </a:r>
          </a:p>
          <a:p>
            <a:pPr>
              <a:defRPr/>
            </a:pPr>
            <a:endParaRPr lang="es-ES" b="1" dirty="0">
              <a:solidFill>
                <a:srgbClr val="993300"/>
              </a:solidFill>
              <a:latin typeface="Comic Sans MS" pitchFamily="66" charset="0"/>
              <a:ea typeface="Times New Roman" pitchFamily="18" charset="0"/>
              <a:cs typeface="Times New Roman" pitchFamily="18" charset="0"/>
            </a:endParaRPr>
          </a:p>
          <a:p>
            <a:pPr>
              <a:defRPr/>
            </a:pPr>
            <a:r>
              <a:rPr lang="es-ES" sz="2000" b="1" dirty="0">
                <a:solidFill>
                  <a:schemeClr val="accent6">
                    <a:lumMod val="50000"/>
                  </a:schemeClr>
                </a:solidFill>
                <a:latin typeface="Calibri" pitchFamily="34" charset="0"/>
                <a:cs typeface="Calibri" pitchFamily="34" charset="0"/>
              </a:rPr>
              <a:t>SEA DURO CON EL PROBLEMA, Y SUAVE CON LAS PERSONAS</a:t>
            </a:r>
          </a:p>
          <a:p>
            <a:pPr>
              <a:defRPr/>
            </a:pPr>
            <a:endParaRPr lang="es-ES" b="1" dirty="0">
              <a:solidFill>
                <a:schemeClr val="accent6">
                  <a:lumMod val="50000"/>
                </a:schemeClr>
              </a:solidFill>
              <a:latin typeface="Arial" charset="0"/>
              <a:cs typeface="Arial" charset="0"/>
            </a:endParaRPr>
          </a:p>
          <a:p>
            <a:pPr>
              <a:defRPr/>
            </a:pPr>
            <a:endParaRPr lang="es-ES" b="1" dirty="0">
              <a:solidFill>
                <a:schemeClr val="accent6">
                  <a:lumMod val="50000"/>
                </a:schemeClr>
              </a:solidFill>
              <a:latin typeface="Arial" charset="0"/>
              <a:cs typeface="Arial" charset="0"/>
            </a:endParaRPr>
          </a:p>
          <a:p>
            <a:pPr>
              <a:defRPr/>
            </a:pPr>
            <a:r>
              <a:rPr lang="es-ES" sz="2400" b="1" dirty="0">
                <a:solidFill>
                  <a:schemeClr val="accent6">
                    <a:lumMod val="50000"/>
                  </a:schemeClr>
                </a:solidFill>
                <a:latin typeface="Arial" charset="0"/>
                <a:cs typeface="Arial" charset="0"/>
              </a:rPr>
              <a:t>TERCER PASO: BUSQUE E INVENTE OPCIONES DE SOLUCIÓN</a:t>
            </a:r>
          </a:p>
          <a:p>
            <a:pPr>
              <a:defRPr/>
            </a:pPr>
            <a:endParaRPr lang="es-ES" b="1" dirty="0">
              <a:solidFill>
                <a:schemeClr val="accent6">
                  <a:lumMod val="50000"/>
                </a:schemeClr>
              </a:solidFill>
              <a:latin typeface="Arial" charset="0"/>
              <a:cs typeface="Arial" charset="0"/>
            </a:endParaRPr>
          </a:p>
          <a:p>
            <a:pPr>
              <a:defRPr/>
            </a:pPr>
            <a:r>
              <a:rPr lang="es-ES" sz="2000" dirty="0">
                <a:latin typeface="Arial" charset="0"/>
                <a:cs typeface="Arial" charset="0"/>
              </a:rPr>
              <a:t>Generalmente no APRENDEREMOS A BUSCAR LAS MEJORES ALTERNATIVAS PARA RESOLVER LOS CONFLICTOS.</a:t>
            </a:r>
            <a:endParaRPr lang="es-MX" sz="2000" dirty="0">
              <a:latin typeface="Arial" charset="0"/>
              <a:cs typeface="Arial" charset="0"/>
            </a:endParaRPr>
          </a:p>
          <a:p>
            <a:pPr>
              <a:defRPr/>
            </a:pPr>
            <a:r>
              <a:rPr lang="es-ES" sz="2000" dirty="0">
                <a:latin typeface="Arial" charset="0"/>
                <a:cs typeface="Arial" charset="0"/>
              </a:rPr>
              <a:t> </a:t>
            </a:r>
            <a:endParaRPr lang="es-MX" sz="2000" dirty="0">
              <a:latin typeface="Arial" charset="0"/>
              <a:cs typeface="Arial"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714348" y="428604"/>
            <a:ext cx="7715304" cy="954107"/>
          </a:xfrm>
          <a:prstGeom prst="rect">
            <a:avLst/>
          </a:prstGeom>
        </p:spPr>
        <p:txBody>
          <a:bodyPr wrap="square">
            <a:spAutoFit/>
          </a:bodyPr>
          <a:lstStyle/>
          <a:p>
            <a:pPr>
              <a:defRPr/>
            </a:pPr>
            <a:r>
              <a:rPr lang="es-ES" sz="2800" b="1" dirty="0" smtClean="0">
                <a:solidFill>
                  <a:schemeClr val="accent6">
                    <a:lumMod val="50000"/>
                  </a:schemeClr>
                </a:solidFill>
                <a:latin typeface="Arial" charset="0"/>
                <a:cs typeface="Arial" charset="0"/>
              </a:rPr>
              <a:t>Obstáculos que impiden inventar nuevas opciones para resolver los conflictos </a:t>
            </a:r>
            <a:endParaRPr lang="es-ES" sz="2800" b="1" dirty="0">
              <a:solidFill>
                <a:schemeClr val="accent6">
                  <a:lumMod val="50000"/>
                </a:schemeClr>
              </a:solidFill>
              <a:latin typeface="Calibri" pitchFamily="34" charset="0"/>
              <a:cs typeface="Arial" charset="0"/>
            </a:endParaRPr>
          </a:p>
        </p:txBody>
      </p:sp>
      <p:sp>
        <p:nvSpPr>
          <p:cNvPr id="6" name="5 Marcador de contenido"/>
          <p:cNvSpPr>
            <a:spLocks noGrp="1"/>
          </p:cNvSpPr>
          <p:nvPr>
            <p:ph idx="1"/>
          </p:nvPr>
        </p:nvSpPr>
        <p:spPr>
          <a:xfrm>
            <a:off x="428596" y="1643050"/>
            <a:ext cx="8229600" cy="4929188"/>
          </a:xfrm>
        </p:spPr>
        <p:txBody>
          <a:bodyPr/>
          <a:lstStyle/>
          <a:p>
            <a:pPr eaLnBrk="1" hangingPunct="1">
              <a:buFont typeface="Arial" charset="0"/>
              <a:buChar char="•"/>
              <a:defRPr/>
            </a:pPr>
            <a:r>
              <a:rPr lang="es-ES" b="1" dirty="0" smtClean="0"/>
              <a:t>Los juicios apresurados.</a:t>
            </a:r>
            <a:r>
              <a:rPr lang="es-ES" dirty="0" smtClean="0"/>
              <a:t> </a:t>
            </a:r>
          </a:p>
          <a:p>
            <a:pPr eaLnBrk="1" hangingPunct="1">
              <a:buFont typeface="Arial" charset="0"/>
              <a:buChar char="•"/>
              <a:defRPr/>
            </a:pPr>
            <a:r>
              <a:rPr lang="es-ES" b="1" dirty="0" smtClean="0"/>
              <a:t>La búsqueda de una sola respuesta. </a:t>
            </a:r>
          </a:p>
          <a:p>
            <a:pPr eaLnBrk="1" hangingPunct="1">
              <a:buFont typeface="Arial" charset="0"/>
              <a:buChar char="•"/>
              <a:defRPr/>
            </a:pPr>
            <a:r>
              <a:rPr lang="es-ES" b="1" dirty="0" smtClean="0"/>
              <a:t>Todo o nada (el pastel es de un tamaño fijo). </a:t>
            </a:r>
          </a:p>
          <a:p>
            <a:pPr eaLnBrk="1" hangingPunct="1">
              <a:buFont typeface="Arial" charset="0"/>
              <a:buChar char="•"/>
              <a:defRPr/>
            </a:pPr>
            <a:r>
              <a:rPr lang="es-ES" b="1" dirty="0" smtClean="0"/>
              <a:t>“La solución es de ellas o ellas, porque el problema es de ellos o ellas”. </a:t>
            </a:r>
          </a:p>
          <a:p>
            <a:pPr eaLnBrk="1" hangingPunct="1">
              <a:buFont typeface="Arial" charset="0"/>
              <a:buNone/>
              <a:defRPr/>
            </a:pPr>
            <a:r>
              <a:rPr lang="es-ES" b="1" dirty="0" smtClean="0">
                <a:solidFill>
                  <a:schemeClr val="accent6">
                    <a:lumMod val="50000"/>
                  </a:schemeClr>
                </a:solidFill>
              </a:rPr>
              <a:t>    PARA INVETAR SOLUCIONES ES NECESARIO DESARROLLAR UN PENSAMIENTO CRITICO Y CREATIVO.</a:t>
            </a:r>
            <a:endParaRPr lang="es-MX" b="1" dirty="0">
              <a:solidFill>
                <a:schemeClr val="accent6">
                  <a:lumMod val="5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7158" y="214290"/>
            <a:ext cx="8229600" cy="368280"/>
          </a:xfrm>
        </p:spPr>
        <p:txBody>
          <a:bodyPr>
            <a:normAutofit fontScale="90000"/>
          </a:bodyPr>
          <a:lstStyle/>
          <a:p>
            <a:pPr algn="l"/>
            <a:r>
              <a:rPr lang="es-MX" sz="3600" b="1" dirty="0" smtClean="0"/>
              <a:t/>
            </a:r>
            <a:br>
              <a:rPr lang="es-MX" sz="3600" b="1" dirty="0" smtClean="0"/>
            </a:br>
            <a:r>
              <a:rPr lang="es-MX" sz="2700" b="1" dirty="0" smtClean="0"/>
              <a:t>Programa </a:t>
            </a:r>
            <a:r>
              <a:rPr lang="es-MX" sz="2700" b="1" dirty="0"/>
              <a:t>de trabajo</a:t>
            </a:r>
            <a:r>
              <a:rPr lang="es-MX" dirty="0"/>
              <a:t/>
            </a:r>
            <a:br>
              <a:rPr lang="es-MX" dirty="0"/>
            </a:br>
            <a:endParaRPr lang="es-MX" dirty="0"/>
          </a:p>
        </p:txBody>
      </p:sp>
      <p:sp>
        <p:nvSpPr>
          <p:cNvPr id="3" name="2 Marcador de contenido"/>
          <p:cNvSpPr>
            <a:spLocks noGrp="1"/>
          </p:cNvSpPr>
          <p:nvPr>
            <p:ph idx="1"/>
          </p:nvPr>
        </p:nvSpPr>
        <p:spPr>
          <a:xfrm>
            <a:off x="428596" y="571480"/>
            <a:ext cx="8229600" cy="5411807"/>
          </a:xfrm>
        </p:spPr>
        <p:txBody>
          <a:bodyPr>
            <a:normAutofit/>
          </a:bodyPr>
          <a:lstStyle/>
          <a:p>
            <a:pPr>
              <a:buNone/>
            </a:pPr>
            <a:r>
              <a:rPr lang="es-MX" sz="1400" b="1" dirty="0"/>
              <a:t>7 de Octubre de 2013</a:t>
            </a:r>
            <a:endParaRPr lang="es-MX" sz="1400" dirty="0"/>
          </a:p>
          <a:p>
            <a:pPr>
              <a:buNone/>
            </a:pPr>
            <a:endParaRPr lang="es-MX" sz="1200" dirty="0"/>
          </a:p>
        </p:txBody>
      </p:sp>
      <p:graphicFrame>
        <p:nvGraphicFramePr>
          <p:cNvPr id="4" name="3 Tabla"/>
          <p:cNvGraphicFramePr>
            <a:graphicFrameLocks noGrp="1"/>
          </p:cNvGraphicFramePr>
          <p:nvPr/>
        </p:nvGraphicFramePr>
        <p:xfrm>
          <a:off x="571472" y="928671"/>
          <a:ext cx="8143932" cy="2624599"/>
        </p:xfrm>
        <a:graphic>
          <a:graphicData uri="http://schemas.openxmlformats.org/drawingml/2006/table">
            <a:tbl>
              <a:tblPr firstRow="1" bandRow="1">
                <a:tableStyleId>{5C22544A-7EE6-4342-B048-85BDC9FD1C3A}</a:tableStyleId>
              </a:tblPr>
              <a:tblGrid>
                <a:gridCol w="1500198"/>
                <a:gridCol w="6643734"/>
              </a:tblGrid>
              <a:tr h="345723">
                <a:tc>
                  <a:txBody>
                    <a:bodyPr/>
                    <a:lstStyle/>
                    <a:p>
                      <a:pPr algn="ctr">
                        <a:lnSpc>
                          <a:spcPct val="115000"/>
                        </a:lnSpc>
                        <a:spcAft>
                          <a:spcPts val="0"/>
                        </a:spcAft>
                      </a:pPr>
                      <a:r>
                        <a:rPr lang="es-MX" sz="1250" b="1" dirty="0">
                          <a:latin typeface="Calibri"/>
                          <a:ea typeface="Calibri"/>
                          <a:cs typeface="Calibri"/>
                        </a:rPr>
                        <a:t>HORARIO</a:t>
                      </a:r>
                      <a:endParaRPr lang="es-MX" sz="1250" dirty="0">
                        <a:latin typeface="Calibri"/>
                        <a:ea typeface="Calibri"/>
                        <a:cs typeface="Times New Roman"/>
                      </a:endParaRPr>
                    </a:p>
                  </a:txBody>
                  <a:tcPr marL="68580" marR="68580" marT="0" marB="0"/>
                </a:tc>
                <a:tc>
                  <a:txBody>
                    <a:bodyPr/>
                    <a:lstStyle/>
                    <a:p>
                      <a:pPr algn="ctr">
                        <a:lnSpc>
                          <a:spcPct val="115000"/>
                        </a:lnSpc>
                        <a:spcAft>
                          <a:spcPts val="0"/>
                        </a:spcAft>
                      </a:pPr>
                      <a:r>
                        <a:rPr lang="es-MX" sz="1250" b="1" dirty="0">
                          <a:latin typeface="Calibri"/>
                          <a:ea typeface="Calibri"/>
                          <a:cs typeface="Calibri"/>
                        </a:rPr>
                        <a:t>CONTENIDOS</a:t>
                      </a:r>
                      <a:endParaRPr lang="es-MX" sz="1250" dirty="0">
                        <a:latin typeface="Calibri"/>
                        <a:ea typeface="Calibri"/>
                        <a:cs typeface="Times New Roman"/>
                      </a:endParaRPr>
                    </a:p>
                  </a:txBody>
                  <a:tcPr marL="68580" marR="68580" marT="0" marB="0"/>
                </a:tc>
              </a:tr>
              <a:tr h="270245">
                <a:tc>
                  <a:txBody>
                    <a:bodyPr/>
                    <a:lstStyle/>
                    <a:p>
                      <a:pPr marL="179388" indent="-88900" algn="ctr">
                        <a:lnSpc>
                          <a:spcPct val="115000"/>
                        </a:lnSpc>
                        <a:spcAft>
                          <a:spcPts val="0"/>
                        </a:spcAft>
                        <a:tabLst>
                          <a:tab pos="179388" algn="l"/>
                          <a:tab pos="360363" algn="l"/>
                        </a:tabLst>
                      </a:pPr>
                      <a:r>
                        <a:rPr lang="es-MX" sz="1250" dirty="0" smtClean="0">
                          <a:latin typeface="+mn-lt"/>
                          <a:ea typeface="Calibri"/>
                          <a:cs typeface="Times New Roman"/>
                        </a:rPr>
                        <a:t>15:00 </a:t>
                      </a:r>
                      <a:r>
                        <a:rPr lang="es-MX" sz="1250" baseline="0" dirty="0" smtClean="0">
                          <a:latin typeface="+mn-lt"/>
                          <a:ea typeface="Calibri"/>
                          <a:cs typeface="Times New Roman"/>
                        </a:rPr>
                        <a:t> -</a:t>
                      </a:r>
                      <a:r>
                        <a:rPr lang="es-MX" sz="1250" dirty="0" smtClean="0">
                          <a:latin typeface="+mn-lt"/>
                          <a:ea typeface="Calibri"/>
                          <a:cs typeface="Times New Roman"/>
                        </a:rPr>
                        <a:t> 15:30</a:t>
                      </a:r>
                      <a:r>
                        <a:rPr lang="es-MX" sz="1250" dirty="0" smtClean="0">
                          <a:latin typeface="Calibri"/>
                          <a:ea typeface="Calibri"/>
                          <a:cs typeface="Times New Roman"/>
                        </a:rPr>
                        <a:t> </a:t>
                      </a:r>
                      <a:endParaRPr lang="es-MX" sz="1250" dirty="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Calibri"/>
                        <a:buChar char="-"/>
                        <a:tabLst>
                          <a:tab pos="120015" algn="l"/>
                        </a:tabLst>
                      </a:pPr>
                      <a:r>
                        <a:rPr lang="es-MX" sz="1250" dirty="0" smtClean="0">
                          <a:latin typeface="Calibri"/>
                          <a:ea typeface="Calibri"/>
                          <a:cs typeface="Times New Roman"/>
                        </a:rPr>
                        <a:t>Presentación</a:t>
                      </a:r>
                      <a:r>
                        <a:rPr lang="es-MX" sz="1250" baseline="0" dirty="0" smtClean="0">
                          <a:latin typeface="Calibri"/>
                          <a:ea typeface="Calibri"/>
                          <a:cs typeface="Times New Roman"/>
                        </a:rPr>
                        <a:t> de las y los participantes y el programa de trabajo</a:t>
                      </a:r>
                      <a:endParaRPr lang="es-MX" sz="1250" dirty="0">
                        <a:latin typeface="Calibri"/>
                        <a:ea typeface="Calibri"/>
                        <a:cs typeface="Times New Roman"/>
                      </a:endParaRPr>
                    </a:p>
                  </a:txBody>
                  <a:tcPr marL="68580" marR="68580" marT="0" marB="0"/>
                </a:tc>
              </a:tr>
              <a:tr h="411734">
                <a:tc>
                  <a:txBody>
                    <a:bodyPr/>
                    <a:lstStyle/>
                    <a:p>
                      <a:pPr algn="ctr">
                        <a:lnSpc>
                          <a:spcPct val="115000"/>
                        </a:lnSpc>
                        <a:spcAft>
                          <a:spcPts val="0"/>
                        </a:spcAft>
                      </a:pPr>
                      <a:r>
                        <a:rPr lang="es-MX" sz="1250" dirty="0" smtClean="0">
                          <a:latin typeface="Calibri"/>
                          <a:ea typeface="Calibri"/>
                          <a:cs typeface="Times New Roman"/>
                        </a:rPr>
                        <a:t>15:30 </a:t>
                      </a:r>
                      <a:r>
                        <a:rPr lang="es-MX" sz="1250" dirty="0">
                          <a:latin typeface="Calibri"/>
                          <a:ea typeface="Calibri"/>
                          <a:cs typeface="Times New Roman"/>
                        </a:rPr>
                        <a:t>– 16:00</a:t>
                      </a:r>
                    </a:p>
                  </a:txBody>
                  <a:tcPr marL="68580" marR="68580" marT="0" marB="0"/>
                </a:tc>
                <a:tc>
                  <a:txBody>
                    <a:bodyPr/>
                    <a:lstStyle/>
                    <a:p>
                      <a:pPr>
                        <a:lnSpc>
                          <a:spcPct val="115000"/>
                        </a:lnSpc>
                        <a:spcAft>
                          <a:spcPts val="0"/>
                        </a:spcAft>
                      </a:pPr>
                      <a:r>
                        <a:rPr lang="es-MX" sz="1250" dirty="0">
                          <a:latin typeface="Calibri"/>
                          <a:ea typeface="Calibri"/>
                          <a:cs typeface="Calibri"/>
                        </a:rPr>
                        <a:t>Punto de partida: </a:t>
                      </a:r>
                      <a:endParaRPr lang="es-MX" sz="1250" dirty="0">
                        <a:latin typeface="Calibri"/>
                        <a:ea typeface="Calibri"/>
                        <a:cs typeface="Times New Roman"/>
                      </a:endParaRPr>
                    </a:p>
                    <a:p>
                      <a:pPr marL="342900" lvl="0" indent="-342900">
                        <a:lnSpc>
                          <a:spcPct val="115000"/>
                        </a:lnSpc>
                        <a:spcAft>
                          <a:spcPts val="0"/>
                        </a:spcAft>
                        <a:buFont typeface="Calibri"/>
                        <a:buChar char="-"/>
                        <a:tabLst>
                          <a:tab pos="102870" algn="l"/>
                        </a:tabLst>
                      </a:pPr>
                      <a:r>
                        <a:rPr lang="es-MX" sz="1250" dirty="0">
                          <a:latin typeface="Calibri"/>
                          <a:ea typeface="Calibri"/>
                          <a:cs typeface="Calibri"/>
                        </a:rPr>
                        <a:t>Reconocer los programas de prevención de la violencia en las escuelas</a:t>
                      </a:r>
                      <a:endParaRPr lang="es-MX" sz="1250" dirty="0">
                        <a:latin typeface="Calibri"/>
                        <a:ea typeface="Calibri"/>
                        <a:cs typeface="Times New Roman"/>
                      </a:endParaRPr>
                    </a:p>
                  </a:txBody>
                  <a:tcPr marL="68580" marR="68580" marT="0" marB="0"/>
                </a:tc>
              </a:tr>
              <a:tr h="411734">
                <a:tc>
                  <a:txBody>
                    <a:bodyPr/>
                    <a:lstStyle/>
                    <a:p>
                      <a:pPr marL="185738" indent="0">
                        <a:lnSpc>
                          <a:spcPct val="115000"/>
                        </a:lnSpc>
                        <a:spcAft>
                          <a:spcPts val="0"/>
                        </a:spcAft>
                      </a:pPr>
                      <a:r>
                        <a:rPr lang="es-MX" sz="1250" kern="100" baseline="0" dirty="0" smtClean="0">
                          <a:latin typeface="Calibri"/>
                          <a:ea typeface="Calibri"/>
                          <a:cs typeface="Times New Roman"/>
                        </a:rPr>
                        <a:t>16:00 – 16:30</a:t>
                      </a:r>
                      <a:endParaRPr lang="es-MX" sz="1250" kern="100" baseline="0" dirty="0">
                        <a:latin typeface="Calibri"/>
                        <a:ea typeface="Calibri"/>
                        <a:cs typeface="Times New Roman"/>
                      </a:endParaRPr>
                    </a:p>
                  </a:txBody>
                  <a:tcPr marL="68580" marR="0" marT="0" marB="0"/>
                </a:tc>
                <a:tc>
                  <a:txBody>
                    <a:bodyPr/>
                    <a:lstStyle/>
                    <a:p>
                      <a:pPr marL="342900" lvl="0" indent="-342900">
                        <a:lnSpc>
                          <a:spcPct val="115000"/>
                        </a:lnSpc>
                        <a:spcAft>
                          <a:spcPts val="0"/>
                        </a:spcAft>
                        <a:buFont typeface="Calibri"/>
                        <a:buChar char="-"/>
                        <a:tabLst>
                          <a:tab pos="102870" algn="l"/>
                        </a:tabLst>
                      </a:pPr>
                      <a:r>
                        <a:rPr lang="es-MX" sz="1250" dirty="0">
                          <a:latin typeface="Calibri"/>
                          <a:ea typeface="Calibri"/>
                          <a:cs typeface="Calibri"/>
                        </a:rPr>
                        <a:t>Expectativas de las y los participantes </a:t>
                      </a:r>
                      <a:endParaRPr lang="es-MX" sz="1250" dirty="0">
                        <a:latin typeface="Calibri"/>
                        <a:ea typeface="Calibri"/>
                        <a:cs typeface="Times New Roman"/>
                      </a:endParaRPr>
                    </a:p>
                    <a:p>
                      <a:pPr marL="342900" lvl="0" indent="-342900">
                        <a:lnSpc>
                          <a:spcPct val="115000"/>
                        </a:lnSpc>
                        <a:spcAft>
                          <a:spcPts val="0"/>
                        </a:spcAft>
                        <a:buFont typeface="Calibri"/>
                        <a:buChar char="-"/>
                        <a:tabLst>
                          <a:tab pos="102870" algn="l"/>
                        </a:tabLst>
                      </a:pPr>
                      <a:r>
                        <a:rPr lang="es-MX" sz="1250" dirty="0">
                          <a:latin typeface="Calibri"/>
                          <a:ea typeface="Calibri"/>
                          <a:cs typeface="Calibri"/>
                        </a:rPr>
                        <a:t>Encuadre de la mesa</a:t>
                      </a:r>
                      <a:endParaRPr lang="es-MX" sz="1250" dirty="0">
                        <a:latin typeface="Calibri"/>
                        <a:ea typeface="Calibri"/>
                        <a:cs typeface="Times New Roman"/>
                      </a:endParaRPr>
                    </a:p>
                  </a:txBody>
                  <a:tcPr marL="68580" marR="68580" marT="0" marB="0"/>
                </a:tc>
              </a:tr>
              <a:tr h="241125">
                <a:tc>
                  <a:txBody>
                    <a:bodyPr/>
                    <a:lstStyle/>
                    <a:p>
                      <a:pPr marL="185738" indent="0">
                        <a:lnSpc>
                          <a:spcPct val="115000"/>
                        </a:lnSpc>
                        <a:spcAft>
                          <a:spcPts val="0"/>
                        </a:spcAft>
                      </a:pPr>
                      <a:r>
                        <a:rPr lang="es-MX" sz="1250" kern="100" baseline="0" dirty="0" smtClean="0">
                          <a:latin typeface="Calibri"/>
                          <a:ea typeface="Calibri"/>
                          <a:cs typeface="Times New Roman"/>
                        </a:rPr>
                        <a:t>16:30 </a:t>
                      </a:r>
                      <a:r>
                        <a:rPr lang="es-MX" sz="1250" kern="100" baseline="0" dirty="0">
                          <a:latin typeface="Calibri"/>
                          <a:ea typeface="Calibri"/>
                          <a:cs typeface="Times New Roman"/>
                        </a:rPr>
                        <a:t>– 16:45</a:t>
                      </a:r>
                    </a:p>
                  </a:txBody>
                  <a:tcPr marL="68580" marR="0" marT="0" marB="0"/>
                </a:tc>
                <a:tc>
                  <a:txBody>
                    <a:bodyPr/>
                    <a:lstStyle/>
                    <a:p>
                      <a:pPr algn="ctr">
                        <a:lnSpc>
                          <a:spcPct val="115000"/>
                        </a:lnSpc>
                        <a:spcAft>
                          <a:spcPts val="0"/>
                        </a:spcAft>
                      </a:pPr>
                      <a:r>
                        <a:rPr lang="es-MX" sz="1250" b="1" dirty="0">
                          <a:latin typeface="Calibri"/>
                          <a:ea typeface="Calibri"/>
                          <a:cs typeface="Calibri"/>
                        </a:rPr>
                        <a:t>Receso</a:t>
                      </a:r>
                      <a:endParaRPr lang="es-MX" sz="1250" dirty="0">
                        <a:latin typeface="Calibri"/>
                        <a:ea typeface="Calibri"/>
                        <a:cs typeface="Times New Roman"/>
                      </a:endParaRPr>
                    </a:p>
                  </a:txBody>
                  <a:tcPr marL="68580" marR="68580" marT="0" marB="0"/>
                </a:tc>
              </a:tr>
              <a:tr h="270245">
                <a:tc>
                  <a:txBody>
                    <a:bodyPr/>
                    <a:lstStyle/>
                    <a:p>
                      <a:pPr marL="179388" indent="0">
                        <a:lnSpc>
                          <a:spcPct val="115000"/>
                        </a:lnSpc>
                        <a:spcAft>
                          <a:spcPts val="0"/>
                        </a:spcAft>
                      </a:pPr>
                      <a:r>
                        <a:rPr lang="es-MX" sz="1250" kern="100" baseline="0" dirty="0" smtClean="0">
                          <a:latin typeface="Calibri"/>
                          <a:ea typeface="Calibri"/>
                          <a:cs typeface="Times New Roman"/>
                        </a:rPr>
                        <a:t>16:45 </a:t>
                      </a:r>
                      <a:r>
                        <a:rPr lang="es-MX" sz="1250" kern="100" baseline="0" dirty="0">
                          <a:latin typeface="Calibri"/>
                          <a:ea typeface="Calibri"/>
                          <a:cs typeface="Times New Roman"/>
                        </a:rPr>
                        <a:t>– 17:15</a:t>
                      </a:r>
                    </a:p>
                  </a:txBody>
                  <a:tcPr marL="68580" marR="0" marT="0" marB="0"/>
                </a:tc>
                <a:tc>
                  <a:txBody>
                    <a:bodyPr/>
                    <a:lstStyle/>
                    <a:p>
                      <a:pPr marL="342900" lvl="0" indent="-342900">
                        <a:lnSpc>
                          <a:spcPct val="115000"/>
                        </a:lnSpc>
                        <a:spcAft>
                          <a:spcPts val="0"/>
                        </a:spcAft>
                        <a:buFont typeface="Calibri"/>
                        <a:buChar char="-"/>
                        <a:tabLst>
                          <a:tab pos="102870" algn="l"/>
                        </a:tabLst>
                      </a:pPr>
                      <a:r>
                        <a:rPr lang="es-MX" sz="1250" dirty="0">
                          <a:latin typeface="Calibri"/>
                          <a:ea typeface="Calibri"/>
                          <a:cs typeface="Calibri"/>
                        </a:rPr>
                        <a:t>Reconocer la violencia en los ámbitos escolar y familiar</a:t>
                      </a:r>
                      <a:endParaRPr lang="es-MX" sz="1250" dirty="0">
                        <a:latin typeface="Calibri"/>
                        <a:ea typeface="Calibri"/>
                        <a:cs typeface="Times New Roman"/>
                      </a:endParaRPr>
                    </a:p>
                  </a:txBody>
                  <a:tcPr marL="68580" marR="68580" marT="0" marB="0"/>
                </a:tc>
              </a:tr>
              <a:tr h="270245">
                <a:tc>
                  <a:txBody>
                    <a:bodyPr/>
                    <a:lstStyle/>
                    <a:p>
                      <a:pPr marL="179388" indent="0">
                        <a:lnSpc>
                          <a:spcPct val="115000"/>
                        </a:lnSpc>
                        <a:spcAft>
                          <a:spcPts val="0"/>
                        </a:spcAft>
                      </a:pPr>
                      <a:r>
                        <a:rPr lang="es-MX" sz="1250" kern="100" baseline="0" dirty="0" smtClean="0">
                          <a:latin typeface="Calibri"/>
                          <a:ea typeface="Calibri"/>
                          <a:cs typeface="Times New Roman"/>
                        </a:rPr>
                        <a:t> 17:15 </a:t>
                      </a:r>
                      <a:r>
                        <a:rPr lang="es-MX" sz="1250" kern="100" baseline="0" dirty="0">
                          <a:latin typeface="Calibri"/>
                          <a:ea typeface="Calibri"/>
                          <a:cs typeface="Times New Roman"/>
                        </a:rPr>
                        <a:t>- 18:00</a:t>
                      </a:r>
                    </a:p>
                  </a:txBody>
                  <a:tcPr marL="68580" marR="0" marT="0" marB="0"/>
                </a:tc>
                <a:tc>
                  <a:txBody>
                    <a:bodyPr/>
                    <a:lstStyle/>
                    <a:p>
                      <a:pPr marL="342900" lvl="0" indent="-342900">
                        <a:lnSpc>
                          <a:spcPct val="115000"/>
                        </a:lnSpc>
                        <a:spcAft>
                          <a:spcPts val="0"/>
                        </a:spcAft>
                        <a:buFont typeface="Calibri"/>
                        <a:buChar char="-"/>
                        <a:tabLst>
                          <a:tab pos="102870" algn="l"/>
                        </a:tabLst>
                      </a:pPr>
                      <a:r>
                        <a:rPr lang="es-MX" sz="1250" dirty="0">
                          <a:latin typeface="Calibri"/>
                          <a:ea typeface="Calibri"/>
                          <a:cs typeface="Calibri"/>
                        </a:rPr>
                        <a:t>Reconociendo mi propia </a:t>
                      </a:r>
                      <a:r>
                        <a:rPr lang="es-MX" sz="1250" dirty="0" smtClean="0">
                          <a:latin typeface="Calibri"/>
                          <a:ea typeface="Calibri"/>
                          <a:cs typeface="Calibri"/>
                        </a:rPr>
                        <a:t>violencia…</a:t>
                      </a:r>
                      <a:endParaRPr lang="es-MX" sz="1250" dirty="0">
                        <a:latin typeface="Calibri"/>
                        <a:ea typeface="Calibri"/>
                        <a:cs typeface="Times New Roman"/>
                      </a:endParaRPr>
                    </a:p>
                  </a:txBody>
                  <a:tcPr marL="68580" marR="68580" marT="0" marB="0"/>
                </a:tc>
              </a:tr>
              <a:tr h="350716">
                <a:tc>
                  <a:txBody>
                    <a:bodyPr/>
                    <a:lstStyle/>
                    <a:p>
                      <a:pPr marL="185738" indent="0">
                        <a:lnSpc>
                          <a:spcPct val="115000"/>
                        </a:lnSpc>
                        <a:spcAft>
                          <a:spcPts val="0"/>
                        </a:spcAft>
                      </a:pPr>
                      <a:r>
                        <a:rPr lang="es-MX" sz="1250" kern="100" baseline="0" dirty="0" smtClean="0">
                          <a:latin typeface="Calibri"/>
                          <a:ea typeface="Calibri"/>
                          <a:cs typeface="Times New Roman"/>
                        </a:rPr>
                        <a:t>18:00 </a:t>
                      </a:r>
                      <a:r>
                        <a:rPr lang="es-MX" sz="1250" kern="100" baseline="0" dirty="0">
                          <a:latin typeface="Calibri"/>
                          <a:ea typeface="Calibri"/>
                          <a:cs typeface="Times New Roman"/>
                        </a:rPr>
                        <a:t>– 18:15</a:t>
                      </a:r>
                    </a:p>
                  </a:txBody>
                  <a:tcPr marL="68580" marR="0" marT="0" marB="0"/>
                </a:tc>
                <a:tc>
                  <a:txBody>
                    <a:bodyPr/>
                    <a:lstStyle/>
                    <a:p>
                      <a:pPr marL="342900" lvl="0" indent="-342900">
                        <a:lnSpc>
                          <a:spcPct val="115000"/>
                        </a:lnSpc>
                        <a:spcAft>
                          <a:spcPts val="0"/>
                        </a:spcAft>
                        <a:buFont typeface="Calibri"/>
                        <a:buChar char="-"/>
                        <a:tabLst>
                          <a:tab pos="102870" algn="l"/>
                        </a:tabLst>
                      </a:pPr>
                      <a:r>
                        <a:rPr lang="es-MX" sz="1250" dirty="0">
                          <a:latin typeface="Calibri"/>
                          <a:ea typeface="Calibri"/>
                          <a:cs typeface="Calibri"/>
                        </a:rPr>
                        <a:t>Evaluar la sesión de trabajo</a:t>
                      </a:r>
                      <a:endParaRPr lang="es-MX" sz="1250" dirty="0">
                        <a:latin typeface="Calibri"/>
                        <a:ea typeface="Calibri"/>
                        <a:cs typeface="Times New Roman"/>
                      </a:endParaRPr>
                    </a:p>
                  </a:txBody>
                  <a:tcPr marL="68580" marR="68580" marT="0" marB="0"/>
                </a:tc>
              </a:tr>
            </a:tbl>
          </a:graphicData>
        </a:graphic>
      </p:graphicFrame>
      <p:sp>
        <p:nvSpPr>
          <p:cNvPr id="1025" name="Rectangle 1"/>
          <p:cNvSpPr>
            <a:spLocks noChangeArrowheads="1"/>
          </p:cNvSpPr>
          <p:nvPr/>
        </p:nvSpPr>
        <p:spPr bwMode="auto">
          <a:xfrm>
            <a:off x="642910" y="3500438"/>
            <a:ext cx="2071702"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8 de Octubre de 2013</a:t>
            </a:r>
            <a:endParaRPr kumimoji="0" lang="es-MX" sz="1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9" name="8 Tabla"/>
          <p:cNvGraphicFramePr>
            <a:graphicFrameLocks noGrp="1"/>
          </p:cNvGraphicFramePr>
          <p:nvPr/>
        </p:nvGraphicFramePr>
        <p:xfrm>
          <a:off x="571472" y="3857628"/>
          <a:ext cx="8143932" cy="2541913"/>
        </p:xfrm>
        <a:graphic>
          <a:graphicData uri="http://schemas.openxmlformats.org/drawingml/2006/table">
            <a:tbl>
              <a:tblPr firstRow="1" bandRow="1">
                <a:tableStyleId>{5C22544A-7EE6-4342-B048-85BDC9FD1C3A}</a:tableStyleId>
              </a:tblPr>
              <a:tblGrid>
                <a:gridCol w="1512104"/>
                <a:gridCol w="6631828"/>
              </a:tblGrid>
              <a:tr h="285752">
                <a:tc>
                  <a:txBody>
                    <a:bodyPr/>
                    <a:lstStyle/>
                    <a:p>
                      <a:pPr algn="ctr">
                        <a:lnSpc>
                          <a:spcPct val="115000"/>
                        </a:lnSpc>
                        <a:spcAft>
                          <a:spcPts val="0"/>
                        </a:spcAft>
                      </a:pPr>
                      <a:r>
                        <a:rPr lang="es-MX" sz="1250" b="0" dirty="0">
                          <a:solidFill>
                            <a:schemeClr val="tx1"/>
                          </a:solidFill>
                          <a:latin typeface="Calibri"/>
                          <a:ea typeface="Calibri"/>
                          <a:cs typeface="Times New Roman"/>
                        </a:rPr>
                        <a:t>12:00 – 12:30</a:t>
                      </a:r>
                    </a:p>
                  </a:txBody>
                  <a:tcPr marL="68580" marR="68580" marT="0" marB="0">
                    <a:solidFill>
                      <a:schemeClr val="accent1">
                        <a:lumMod val="40000"/>
                        <a:lumOff val="60000"/>
                      </a:schemeClr>
                    </a:solidFill>
                  </a:tcPr>
                </a:tc>
                <a:tc>
                  <a:txBody>
                    <a:bodyPr/>
                    <a:lstStyle/>
                    <a:p>
                      <a:pPr marL="342900" lvl="0" indent="-342900" algn="just">
                        <a:lnSpc>
                          <a:spcPct val="115000"/>
                        </a:lnSpc>
                        <a:spcAft>
                          <a:spcPts val="0"/>
                        </a:spcAft>
                        <a:buFont typeface="Calibri"/>
                        <a:buChar char="-"/>
                        <a:tabLst>
                          <a:tab pos="120015" algn="l"/>
                        </a:tabLst>
                      </a:pPr>
                      <a:r>
                        <a:rPr lang="es-MX" sz="1250" b="0" dirty="0">
                          <a:solidFill>
                            <a:schemeClr val="tx1"/>
                          </a:solidFill>
                          <a:latin typeface="Calibri"/>
                          <a:ea typeface="Calibri"/>
                          <a:cs typeface="Calibri"/>
                        </a:rPr>
                        <a:t>Devolución del trabajo del día anterior</a:t>
                      </a:r>
                      <a:endParaRPr lang="es-MX" sz="1250" b="0" dirty="0">
                        <a:solidFill>
                          <a:schemeClr val="tx1"/>
                        </a:solidFill>
                        <a:latin typeface="Calibri"/>
                        <a:ea typeface="Calibri"/>
                        <a:cs typeface="Times New Roman"/>
                      </a:endParaRPr>
                    </a:p>
                  </a:txBody>
                  <a:tcPr marL="68580" marR="68580" marT="0" marB="0">
                    <a:solidFill>
                      <a:schemeClr val="accent1">
                        <a:lumMod val="40000"/>
                        <a:lumOff val="60000"/>
                      </a:schemeClr>
                    </a:solidFill>
                  </a:tcPr>
                </a:tc>
              </a:tr>
              <a:tr h="285752">
                <a:tc>
                  <a:txBody>
                    <a:bodyPr/>
                    <a:lstStyle/>
                    <a:p>
                      <a:pPr algn="ctr">
                        <a:lnSpc>
                          <a:spcPct val="115000"/>
                        </a:lnSpc>
                        <a:spcAft>
                          <a:spcPts val="0"/>
                        </a:spcAft>
                      </a:pPr>
                      <a:r>
                        <a:rPr lang="es-MX" sz="1250" dirty="0">
                          <a:latin typeface="Calibri"/>
                          <a:ea typeface="Calibri"/>
                          <a:cs typeface="Times New Roman"/>
                        </a:rPr>
                        <a:t>12:30 – 13:00 </a:t>
                      </a:r>
                    </a:p>
                  </a:txBody>
                  <a:tcPr marL="68580" marR="68580" marT="0" marB="0">
                    <a:solidFill>
                      <a:schemeClr val="bg2">
                        <a:lumMod val="90000"/>
                      </a:schemeClr>
                    </a:solidFill>
                  </a:tcPr>
                </a:tc>
                <a:tc>
                  <a:txBody>
                    <a:bodyPr/>
                    <a:lstStyle/>
                    <a:p>
                      <a:pPr marL="342900" lvl="0" indent="-342900">
                        <a:lnSpc>
                          <a:spcPct val="115000"/>
                        </a:lnSpc>
                        <a:spcAft>
                          <a:spcPts val="0"/>
                        </a:spcAft>
                        <a:buFont typeface="Calibri"/>
                        <a:buChar char="-"/>
                        <a:tabLst>
                          <a:tab pos="120015" algn="l"/>
                        </a:tabLst>
                      </a:pPr>
                      <a:r>
                        <a:rPr lang="es-MX" sz="1250" dirty="0">
                          <a:latin typeface="Calibri"/>
                          <a:ea typeface="Calibri"/>
                          <a:cs typeface="Calibri"/>
                        </a:rPr>
                        <a:t>Resolución de conflictos: Sustento de la educación para la paz y los derechos humanos</a:t>
                      </a:r>
                      <a:endParaRPr lang="es-MX" sz="1250" dirty="0">
                        <a:latin typeface="Calibri"/>
                        <a:ea typeface="Calibri"/>
                        <a:cs typeface="Times New Roman"/>
                      </a:endParaRPr>
                    </a:p>
                  </a:txBody>
                  <a:tcPr marL="68580" marR="68580" marT="0" marB="0">
                    <a:solidFill>
                      <a:schemeClr val="bg2">
                        <a:lumMod val="90000"/>
                      </a:schemeClr>
                    </a:solidFill>
                  </a:tcPr>
                </a:tc>
              </a:tr>
              <a:tr h="285752">
                <a:tc>
                  <a:txBody>
                    <a:bodyPr/>
                    <a:lstStyle/>
                    <a:p>
                      <a:pPr algn="ctr">
                        <a:lnSpc>
                          <a:spcPct val="115000"/>
                        </a:lnSpc>
                        <a:spcAft>
                          <a:spcPts val="0"/>
                        </a:spcAft>
                      </a:pPr>
                      <a:r>
                        <a:rPr lang="es-MX" sz="1250" dirty="0">
                          <a:latin typeface="Calibri"/>
                          <a:ea typeface="Calibri"/>
                          <a:cs typeface="Times New Roman"/>
                        </a:rPr>
                        <a:t>13:00 – 13:30</a:t>
                      </a:r>
                    </a:p>
                  </a:txBody>
                  <a:tcPr marL="68580" marR="68580" marT="0" marB="0">
                    <a:solidFill>
                      <a:schemeClr val="accent1">
                        <a:lumMod val="40000"/>
                        <a:lumOff val="60000"/>
                      </a:schemeClr>
                    </a:solidFill>
                  </a:tcPr>
                </a:tc>
                <a:tc>
                  <a:txBody>
                    <a:bodyPr/>
                    <a:lstStyle/>
                    <a:p>
                      <a:pPr marL="342900" lvl="0" indent="-342900">
                        <a:lnSpc>
                          <a:spcPct val="115000"/>
                        </a:lnSpc>
                        <a:spcAft>
                          <a:spcPts val="0"/>
                        </a:spcAft>
                        <a:buFont typeface="Calibri"/>
                        <a:buChar char="-"/>
                        <a:tabLst>
                          <a:tab pos="120015" algn="l"/>
                        </a:tabLst>
                      </a:pPr>
                      <a:r>
                        <a:rPr lang="es-MX" sz="1250" dirty="0">
                          <a:latin typeface="Calibri"/>
                          <a:ea typeface="Calibri"/>
                          <a:cs typeface="Calibri"/>
                        </a:rPr>
                        <a:t>Implicaciones para resolver conflictos: Desarrollo de la empatía</a:t>
                      </a:r>
                      <a:endParaRPr lang="es-MX" sz="1250" dirty="0">
                        <a:latin typeface="Calibri"/>
                        <a:ea typeface="Calibri"/>
                        <a:cs typeface="Times New Roman"/>
                      </a:endParaRPr>
                    </a:p>
                  </a:txBody>
                  <a:tcPr marL="68580" marR="68580" marT="0" marB="0">
                    <a:solidFill>
                      <a:schemeClr val="accent1">
                        <a:lumMod val="40000"/>
                        <a:lumOff val="60000"/>
                      </a:schemeClr>
                    </a:solidFill>
                  </a:tcPr>
                </a:tc>
              </a:tr>
              <a:tr h="285752">
                <a:tc>
                  <a:txBody>
                    <a:bodyPr/>
                    <a:lstStyle/>
                    <a:p>
                      <a:pPr algn="ctr">
                        <a:lnSpc>
                          <a:spcPct val="115000"/>
                        </a:lnSpc>
                        <a:spcAft>
                          <a:spcPts val="0"/>
                        </a:spcAft>
                      </a:pPr>
                      <a:r>
                        <a:rPr lang="es-MX" sz="1250" dirty="0">
                          <a:latin typeface="Calibri"/>
                          <a:ea typeface="Calibri"/>
                          <a:cs typeface="Times New Roman"/>
                        </a:rPr>
                        <a:t>13:30 – 14:00</a:t>
                      </a:r>
                    </a:p>
                  </a:txBody>
                  <a:tcPr marL="68580" marR="68580" marT="0" marB="0">
                    <a:solidFill>
                      <a:schemeClr val="bg2">
                        <a:lumMod val="90000"/>
                      </a:schemeClr>
                    </a:solidFill>
                  </a:tcPr>
                </a:tc>
                <a:tc>
                  <a:txBody>
                    <a:bodyPr/>
                    <a:lstStyle/>
                    <a:p>
                      <a:pPr marL="342900" lvl="0" indent="-342900" algn="just">
                        <a:lnSpc>
                          <a:spcPct val="115000"/>
                        </a:lnSpc>
                        <a:spcAft>
                          <a:spcPts val="0"/>
                        </a:spcAft>
                        <a:buFont typeface="Calibri"/>
                        <a:buChar char="-"/>
                        <a:tabLst>
                          <a:tab pos="120015" algn="l"/>
                        </a:tabLst>
                      </a:pPr>
                      <a:r>
                        <a:rPr lang="es-MX" sz="1250" dirty="0">
                          <a:latin typeface="Calibri"/>
                          <a:ea typeface="Calibri"/>
                          <a:cs typeface="Calibri"/>
                        </a:rPr>
                        <a:t>La negociación y la mediación</a:t>
                      </a:r>
                      <a:endParaRPr lang="es-MX" sz="1250" dirty="0">
                        <a:latin typeface="Calibri"/>
                        <a:ea typeface="Calibri"/>
                        <a:cs typeface="Times New Roman"/>
                      </a:endParaRPr>
                    </a:p>
                  </a:txBody>
                  <a:tcPr marL="68580" marR="68580" marT="0" marB="0">
                    <a:solidFill>
                      <a:schemeClr val="bg2">
                        <a:lumMod val="90000"/>
                      </a:schemeClr>
                    </a:solidFill>
                  </a:tcPr>
                </a:tc>
              </a:tr>
              <a:tr h="214314">
                <a:tc>
                  <a:txBody>
                    <a:bodyPr/>
                    <a:lstStyle/>
                    <a:p>
                      <a:pPr algn="ctr">
                        <a:lnSpc>
                          <a:spcPct val="115000"/>
                        </a:lnSpc>
                        <a:spcAft>
                          <a:spcPts val="0"/>
                        </a:spcAft>
                      </a:pPr>
                      <a:r>
                        <a:rPr lang="es-MX" sz="1250" dirty="0">
                          <a:latin typeface="Calibri"/>
                          <a:ea typeface="Calibri"/>
                          <a:cs typeface="Times New Roman"/>
                        </a:rPr>
                        <a:t>14:00 – 15:00</a:t>
                      </a:r>
                    </a:p>
                  </a:txBody>
                  <a:tcPr marL="68580" marR="68580" marT="0" marB="0">
                    <a:solidFill>
                      <a:schemeClr val="accent1">
                        <a:lumMod val="40000"/>
                        <a:lumOff val="60000"/>
                      </a:schemeClr>
                    </a:solidFill>
                  </a:tcPr>
                </a:tc>
                <a:tc>
                  <a:txBody>
                    <a:bodyPr/>
                    <a:lstStyle/>
                    <a:p>
                      <a:pPr algn="ctr">
                        <a:lnSpc>
                          <a:spcPct val="115000"/>
                        </a:lnSpc>
                        <a:spcAft>
                          <a:spcPts val="0"/>
                        </a:spcAft>
                      </a:pPr>
                      <a:r>
                        <a:rPr lang="es-MX" sz="1250" b="1" dirty="0">
                          <a:latin typeface="Calibri"/>
                          <a:ea typeface="Calibri"/>
                          <a:cs typeface="Calibri"/>
                        </a:rPr>
                        <a:t>Comida</a:t>
                      </a:r>
                      <a:endParaRPr lang="es-MX" sz="1250" dirty="0">
                        <a:latin typeface="Calibri"/>
                        <a:ea typeface="Calibri"/>
                        <a:cs typeface="Times New Roman"/>
                      </a:endParaRPr>
                    </a:p>
                  </a:txBody>
                  <a:tcPr marL="68580" marR="68580" marT="0" marB="0">
                    <a:solidFill>
                      <a:schemeClr val="accent1">
                        <a:lumMod val="40000"/>
                        <a:lumOff val="60000"/>
                      </a:schemeClr>
                    </a:solidFill>
                  </a:tcPr>
                </a:tc>
              </a:tr>
              <a:tr h="214314">
                <a:tc>
                  <a:txBody>
                    <a:bodyPr/>
                    <a:lstStyle/>
                    <a:p>
                      <a:pPr algn="ctr">
                        <a:lnSpc>
                          <a:spcPct val="115000"/>
                        </a:lnSpc>
                        <a:spcAft>
                          <a:spcPts val="0"/>
                        </a:spcAft>
                      </a:pPr>
                      <a:r>
                        <a:rPr lang="es-MX" sz="1250" dirty="0">
                          <a:latin typeface="Calibri"/>
                          <a:ea typeface="Calibri"/>
                          <a:cs typeface="Times New Roman"/>
                        </a:rPr>
                        <a:t>15:00 – 15:30</a:t>
                      </a:r>
                    </a:p>
                  </a:txBody>
                  <a:tcPr marL="68580" marR="68580" marT="0" marB="0">
                    <a:solidFill>
                      <a:schemeClr val="bg2">
                        <a:lumMod val="90000"/>
                      </a:schemeClr>
                    </a:solidFill>
                  </a:tcPr>
                </a:tc>
                <a:tc>
                  <a:txBody>
                    <a:bodyPr/>
                    <a:lstStyle/>
                    <a:p>
                      <a:pPr marL="342900" lvl="0" indent="-342900">
                        <a:lnSpc>
                          <a:spcPct val="115000"/>
                        </a:lnSpc>
                        <a:spcAft>
                          <a:spcPts val="0"/>
                        </a:spcAft>
                        <a:buFont typeface="Calibri"/>
                        <a:buChar char="-"/>
                        <a:tabLst>
                          <a:tab pos="120015" algn="l"/>
                        </a:tabLst>
                      </a:pPr>
                      <a:r>
                        <a:rPr lang="es-MX" sz="1250" dirty="0">
                          <a:latin typeface="Calibri"/>
                          <a:ea typeface="Calibri"/>
                          <a:cs typeface="Calibri"/>
                        </a:rPr>
                        <a:t>Desarrollo de la comunicación asertiva</a:t>
                      </a:r>
                      <a:endParaRPr lang="es-MX" sz="1250" dirty="0">
                        <a:latin typeface="Calibri"/>
                        <a:ea typeface="Calibri"/>
                        <a:cs typeface="Times New Roman"/>
                      </a:endParaRPr>
                    </a:p>
                  </a:txBody>
                  <a:tcPr marL="68580" marR="68580" marT="0" marB="0">
                    <a:solidFill>
                      <a:schemeClr val="bg2">
                        <a:lumMod val="90000"/>
                      </a:schemeClr>
                    </a:solidFill>
                  </a:tcPr>
                </a:tc>
              </a:tr>
              <a:tr h="370840">
                <a:tc>
                  <a:txBody>
                    <a:bodyPr/>
                    <a:lstStyle/>
                    <a:p>
                      <a:pPr algn="ctr">
                        <a:lnSpc>
                          <a:spcPct val="115000"/>
                        </a:lnSpc>
                        <a:spcAft>
                          <a:spcPts val="0"/>
                        </a:spcAft>
                      </a:pPr>
                      <a:r>
                        <a:rPr lang="es-MX" sz="1250" dirty="0">
                          <a:latin typeface="Calibri"/>
                          <a:ea typeface="Calibri"/>
                          <a:cs typeface="Times New Roman"/>
                        </a:rPr>
                        <a:t>15:30 – 17:00</a:t>
                      </a:r>
                    </a:p>
                  </a:txBody>
                  <a:tcPr marL="68580" marR="68580" marT="0" marB="0">
                    <a:solidFill>
                      <a:schemeClr val="accent1">
                        <a:lumMod val="40000"/>
                        <a:lumOff val="60000"/>
                      </a:schemeClr>
                    </a:solidFill>
                  </a:tcPr>
                </a:tc>
                <a:tc>
                  <a:txBody>
                    <a:bodyPr/>
                    <a:lstStyle/>
                    <a:p>
                      <a:pPr marL="342900" lvl="0" indent="-342900" algn="just">
                        <a:lnSpc>
                          <a:spcPct val="115000"/>
                        </a:lnSpc>
                        <a:spcAft>
                          <a:spcPts val="0"/>
                        </a:spcAft>
                        <a:buFont typeface="Calibri"/>
                        <a:buChar char="-"/>
                        <a:tabLst>
                          <a:tab pos="120015" algn="l"/>
                        </a:tabLst>
                      </a:pPr>
                      <a:r>
                        <a:rPr lang="es-MX" sz="1250" dirty="0">
                          <a:latin typeface="Calibri"/>
                          <a:ea typeface="Calibri"/>
                          <a:cs typeface="Calibri"/>
                        </a:rPr>
                        <a:t>Aplicar los pasos de la negociación y la mediación a un conflicto real y concreto</a:t>
                      </a:r>
                      <a:endParaRPr lang="es-MX" sz="1250" dirty="0">
                        <a:latin typeface="Calibri"/>
                        <a:ea typeface="Calibri"/>
                        <a:cs typeface="Times New Roman"/>
                      </a:endParaRPr>
                    </a:p>
                  </a:txBody>
                  <a:tcPr marL="68580" marR="68580" marT="0" marB="0">
                    <a:solidFill>
                      <a:schemeClr val="accent1">
                        <a:lumMod val="40000"/>
                        <a:lumOff val="60000"/>
                      </a:schemeClr>
                    </a:solidFill>
                  </a:tcPr>
                </a:tc>
              </a:tr>
              <a:tr h="200664">
                <a:tc>
                  <a:txBody>
                    <a:bodyPr/>
                    <a:lstStyle/>
                    <a:p>
                      <a:pPr algn="ctr">
                        <a:lnSpc>
                          <a:spcPct val="115000"/>
                        </a:lnSpc>
                        <a:spcAft>
                          <a:spcPts val="0"/>
                        </a:spcAft>
                      </a:pPr>
                      <a:r>
                        <a:rPr lang="es-MX" sz="1250" dirty="0">
                          <a:latin typeface="Calibri"/>
                          <a:ea typeface="Calibri"/>
                          <a:cs typeface="Times New Roman"/>
                        </a:rPr>
                        <a:t>17:00 – 17:15</a:t>
                      </a:r>
                    </a:p>
                  </a:txBody>
                  <a:tcPr marL="68580" marR="68580" marT="0" marB="0">
                    <a:solidFill>
                      <a:schemeClr val="bg2">
                        <a:lumMod val="90000"/>
                      </a:schemeClr>
                    </a:solidFill>
                  </a:tcPr>
                </a:tc>
                <a:tc>
                  <a:txBody>
                    <a:bodyPr/>
                    <a:lstStyle/>
                    <a:p>
                      <a:pPr marL="342900" lvl="0" indent="-342900" algn="just">
                        <a:lnSpc>
                          <a:spcPct val="115000"/>
                        </a:lnSpc>
                        <a:spcAft>
                          <a:spcPts val="0"/>
                        </a:spcAft>
                        <a:buFont typeface="Calibri"/>
                        <a:buChar char="-"/>
                        <a:tabLst>
                          <a:tab pos="120015" algn="l"/>
                        </a:tabLst>
                      </a:pPr>
                      <a:r>
                        <a:rPr lang="es-MX" sz="1250" dirty="0">
                          <a:latin typeface="Calibri"/>
                          <a:ea typeface="Calibri"/>
                          <a:cs typeface="Calibri"/>
                        </a:rPr>
                        <a:t>Receso</a:t>
                      </a:r>
                      <a:endParaRPr lang="es-MX" sz="1250" dirty="0">
                        <a:latin typeface="Calibri"/>
                        <a:ea typeface="Calibri"/>
                        <a:cs typeface="Times New Roman"/>
                      </a:endParaRPr>
                    </a:p>
                  </a:txBody>
                  <a:tcPr marL="68580" marR="68580" marT="0" marB="0">
                    <a:solidFill>
                      <a:schemeClr val="bg2">
                        <a:lumMod val="90000"/>
                      </a:schemeClr>
                    </a:solidFill>
                  </a:tcPr>
                </a:tc>
              </a:tr>
              <a:tr h="370840">
                <a:tc>
                  <a:txBody>
                    <a:bodyPr/>
                    <a:lstStyle/>
                    <a:p>
                      <a:pPr algn="ctr">
                        <a:lnSpc>
                          <a:spcPct val="115000"/>
                        </a:lnSpc>
                        <a:spcAft>
                          <a:spcPts val="0"/>
                        </a:spcAft>
                      </a:pPr>
                      <a:r>
                        <a:rPr lang="es-MX" sz="1250" dirty="0">
                          <a:latin typeface="Calibri"/>
                          <a:ea typeface="Calibri"/>
                          <a:cs typeface="Times New Roman"/>
                        </a:rPr>
                        <a:t>17:15 – 18:00</a:t>
                      </a:r>
                    </a:p>
                  </a:txBody>
                  <a:tcPr marL="68580" marR="68580" marT="0" marB="0">
                    <a:solidFill>
                      <a:schemeClr val="accent1">
                        <a:lumMod val="40000"/>
                        <a:lumOff val="60000"/>
                      </a:schemeClr>
                    </a:solidFill>
                  </a:tcPr>
                </a:tc>
                <a:tc>
                  <a:txBody>
                    <a:bodyPr/>
                    <a:lstStyle/>
                    <a:p>
                      <a:pPr marL="342900" lvl="0" indent="-342900">
                        <a:lnSpc>
                          <a:spcPct val="115000"/>
                        </a:lnSpc>
                        <a:spcAft>
                          <a:spcPts val="0"/>
                        </a:spcAft>
                        <a:buFont typeface="Calibri"/>
                        <a:buChar char="-"/>
                        <a:tabLst>
                          <a:tab pos="120015" algn="l"/>
                        </a:tabLst>
                      </a:pPr>
                      <a:r>
                        <a:rPr lang="es-MX" sz="1250" dirty="0">
                          <a:latin typeface="Calibri"/>
                          <a:ea typeface="Calibri"/>
                          <a:cs typeface="Calibri"/>
                        </a:rPr>
                        <a:t>Conclusiones y Evaluación</a:t>
                      </a:r>
                      <a:endParaRPr lang="es-MX" sz="1250" dirty="0">
                        <a:latin typeface="Calibri"/>
                        <a:ea typeface="Calibri"/>
                        <a:cs typeface="Times New Roman"/>
                      </a:endParaRPr>
                    </a:p>
                  </a:txBody>
                  <a:tcPr marL="68580" marR="68580" marT="0" marB="0">
                    <a:solidFill>
                      <a:schemeClr val="accent1">
                        <a:lumMod val="40000"/>
                        <a:lumOff val="60000"/>
                      </a:schemeClr>
                    </a:solidFill>
                  </a:tcP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28596" y="428604"/>
            <a:ext cx="8358246" cy="830997"/>
          </a:xfrm>
          <a:prstGeom prst="rect">
            <a:avLst/>
          </a:prstGeom>
        </p:spPr>
        <p:txBody>
          <a:bodyPr wrap="square">
            <a:spAutoFit/>
          </a:bodyPr>
          <a:lstStyle/>
          <a:p>
            <a:pPr>
              <a:defRPr/>
            </a:pPr>
            <a:r>
              <a:rPr lang="es-ES" sz="2400" dirty="0">
                <a:cs typeface="Arial" charset="0"/>
              </a:rPr>
              <a:t>Existen muchas formas de inventar y crear soluciones, una de ellas es </a:t>
            </a:r>
            <a:r>
              <a:rPr lang="es-ES" sz="2400" b="1" dirty="0">
                <a:solidFill>
                  <a:schemeClr val="accent6">
                    <a:lumMod val="50000"/>
                  </a:schemeClr>
                </a:solidFill>
                <a:cs typeface="Arial" charset="0"/>
              </a:rPr>
              <a:t>REALIZAR UNA LLUVIA DE IDEAS. </a:t>
            </a:r>
            <a:endParaRPr lang="es-MX" sz="2400" b="1" dirty="0">
              <a:solidFill>
                <a:schemeClr val="accent6">
                  <a:lumMod val="50000"/>
                </a:schemeClr>
              </a:solidFill>
              <a:cs typeface="Arial" charset="0"/>
            </a:endParaRPr>
          </a:p>
        </p:txBody>
      </p:sp>
      <p:sp>
        <p:nvSpPr>
          <p:cNvPr id="5" name="Rectangle 1"/>
          <p:cNvSpPr>
            <a:spLocks noChangeArrowheads="1"/>
          </p:cNvSpPr>
          <p:nvPr/>
        </p:nvSpPr>
        <p:spPr bwMode="auto">
          <a:xfrm>
            <a:off x="428596" y="1643050"/>
            <a:ext cx="8247092" cy="4647426"/>
          </a:xfrm>
          <a:prstGeom prst="rect">
            <a:avLst/>
          </a:prstGeom>
          <a:noFill/>
          <a:ln w="9525">
            <a:noFill/>
            <a:miter lim="800000"/>
            <a:headEnd/>
            <a:tailEnd/>
          </a:ln>
        </p:spPr>
        <p:txBody>
          <a:bodyPr wrap="square" anchor="ctr">
            <a:spAutoFit/>
          </a:bodyPr>
          <a:lstStyle/>
          <a:p>
            <a:pPr>
              <a:tabLst>
                <a:tab pos="457200" algn="l"/>
              </a:tabLst>
            </a:pPr>
            <a:r>
              <a:rPr lang="es-ES" sz="2400" b="1" dirty="0">
                <a:solidFill>
                  <a:srgbClr val="993300"/>
                </a:solidFill>
                <a:latin typeface="+mj-lt"/>
                <a:cs typeface="Times New Roman" pitchFamily="18" charset="0"/>
              </a:rPr>
              <a:t>PARA AMPLIAR EL NÚMERO DE OPCIONES DE SOLUCIÓN:</a:t>
            </a:r>
            <a:endParaRPr lang="es-MX" sz="2400" b="1" dirty="0">
              <a:latin typeface="+mj-lt"/>
            </a:endParaRPr>
          </a:p>
          <a:p>
            <a:pPr eaLnBrk="0" hangingPunct="0">
              <a:buFontTx/>
              <a:buChar char="•"/>
              <a:tabLst>
                <a:tab pos="457200" algn="l"/>
              </a:tabLst>
            </a:pPr>
            <a:r>
              <a:rPr lang="es-ES" sz="2000" dirty="0">
                <a:latin typeface="+mj-lt"/>
                <a:cs typeface="Times New Roman" pitchFamily="18" charset="0"/>
              </a:rPr>
              <a:t>Puede invitar a especialistas para analizar y debatir en torno al problema desde distintos puntos de vista.</a:t>
            </a:r>
            <a:endParaRPr lang="es-MX" sz="2000" dirty="0">
              <a:latin typeface="+mj-lt"/>
            </a:endParaRPr>
          </a:p>
          <a:p>
            <a:pPr eaLnBrk="0" hangingPunct="0">
              <a:buFontTx/>
              <a:buChar char="•"/>
              <a:tabLst>
                <a:tab pos="457200" algn="l"/>
              </a:tabLst>
            </a:pPr>
            <a:r>
              <a:rPr lang="es-ES" sz="2000" dirty="0">
                <a:latin typeface="+mj-lt"/>
                <a:cs typeface="Times New Roman" pitchFamily="18" charset="0"/>
              </a:rPr>
              <a:t>Si el problema es muy complejo o muy grande:</a:t>
            </a:r>
            <a:endParaRPr lang="es-MX" sz="2000" dirty="0">
              <a:latin typeface="+mj-lt"/>
            </a:endParaRPr>
          </a:p>
          <a:p>
            <a:pPr eaLnBrk="0" hangingPunct="0">
              <a:buFontTx/>
              <a:buChar char="•"/>
              <a:tabLst>
                <a:tab pos="457200" algn="l"/>
              </a:tabLst>
            </a:pPr>
            <a:r>
              <a:rPr lang="es-ES" sz="2000" dirty="0">
                <a:latin typeface="+mj-lt"/>
                <a:cs typeface="Times New Roman" pitchFamily="18" charset="0"/>
              </a:rPr>
              <a:t>trate de dividir el problema en fracciones de tal manera que la solución sea más fácil de obtener.</a:t>
            </a:r>
            <a:endParaRPr lang="es-MX" sz="2000" dirty="0">
              <a:latin typeface="+mj-lt"/>
            </a:endParaRPr>
          </a:p>
          <a:p>
            <a:pPr eaLnBrk="0" hangingPunct="0">
              <a:buFontTx/>
              <a:buChar char="•"/>
              <a:tabLst>
                <a:tab pos="457200" algn="l"/>
              </a:tabLst>
            </a:pPr>
            <a:r>
              <a:rPr lang="es-ES" sz="2000" dirty="0">
                <a:latin typeface="+mj-lt"/>
                <a:cs typeface="Times New Roman" pitchFamily="18" charset="0"/>
              </a:rPr>
              <a:t>trate de obtener un acuerdo provisional, mientras se crean las condiciones para generar nuevas ideas.</a:t>
            </a:r>
            <a:endParaRPr lang="es-MX" sz="2000" dirty="0">
              <a:latin typeface="+mj-lt"/>
            </a:endParaRPr>
          </a:p>
          <a:p>
            <a:pPr eaLnBrk="0" hangingPunct="0">
              <a:buFontTx/>
              <a:buChar char="•"/>
              <a:tabLst>
                <a:tab pos="457200" algn="l"/>
              </a:tabLst>
            </a:pPr>
            <a:r>
              <a:rPr lang="es-ES" sz="2000" dirty="0">
                <a:latin typeface="+mj-lt"/>
                <a:cs typeface="Times New Roman" pitchFamily="18" charset="0"/>
              </a:rPr>
              <a:t>Busque la ayuda de una persona que pueda mediar.</a:t>
            </a:r>
            <a:endParaRPr lang="es-MX" sz="2000" dirty="0">
              <a:latin typeface="+mj-lt"/>
            </a:endParaRPr>
          </a:p>
          <a:p>
            <a:pPr eaLnBrk="0" hangingPunct="0">
              <a:buFontTx/>
              <a:buChar char="•"/>
              <a:tabLst>
                <a:tab pos="457200" algn="l"/>
              </a:tabLst>
            </a:pPr>
            <a:r>
              <a:rPr lang="es-ES" sz="2000" dirty="0">
                <a:latin typeface="+mj-lt"/>
                <a:cs typeface="Times New Roman" pitchFamily="18" charset="0"/>
              </a:rPr>
              <a:t>Haga atractivas las soluciones, de tal suerte que la otra parte este dispuesta a participar en alguna de ellas.</a:t>
            </a:r>
            <a:endParaRPr lang="es-MX" sz="2000" dirty="0">
              <a:latin typeface="+mj-lt"/>
            </a:endParaRPr>
          </a:p>
          <a:p>
            <a:pPr eaLnBrk="0" hangingPunct="0">
              <a:tabLst>
                <a:tab pos="457200" algn="l"/>
              </a:tabLst>
            </a:pPr>
            <a:r>
              <a:rPr lang="es-ES" sz="2000" dirty="0">
                <a:latin typeface="+mj-lt"/>
                <a:cs typeface="Times New Roman" pitchFamily="18" charset="0"/>
              </a:rPr>
              <a:t>Recuerde que </a:t>
            </a:r>
            <a:r>
              <a:rPr lang="es-ES" sz="2400" b="1" dirty="0">
                <a:solidFill>
                  <a:schemeClr val="accent6">
                    <a:lumMod val="50000"/>
                  </a:schemeClr>
                </a:solidFill>
                <a:latin typeface="+mj-lt"/>
                <a:cs typeface="Times New Roman" pitchFamily="18" charset="0"/>
              </a:rPr>
              <a:t>ES MÁS FÁCIL NEGOCIAR SOBRE LA BASE DE INTERESES COMUNES, PERO ÉSTOS NO SON EVIDENTES HAY QUE DESCUBRIRLOS</a:t>
            </a:r>
            <a:r>
              <a:rPr lang="es-MX" sz="2400" b="1" dirty="0">
                <a:solidFill>
                  <a:schemeClr val="accent6">
                    <a:lumMod val="50000"/>
                  </a:schemeClr>
                </a:solidFill>
                <a:latin typeface="+mj-lt"/>
              </a:rPr>
              <a:t> </a:t>
            </a:r>
            <a:endParaRPr lang="es-MX" sz="2000" b="1" dirty="0">
              <a:solidFill>
                <a:schemeClr val="accent6">
                  <a:lumMod val="50000"/>
                </a:schemeClr>
              </a:solidFill>
              <a:latin typeface="+mj-l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684213" y="285728"/>
            <a:ext cx="8064500" cy="5940088"/>
          </a:xfrm>
          <a:prstGeom prst="rect">
            <a:avLst/>
          </a:prstGeom>
          <a:noFill/>
          <a:ln w="9525">
            <a:noFill/>
            <a:miter lim="800000"/>
            <a:headEnd/>
            <a:tailEnd/>
          </a:ln>
          <a:effectLst/>
        </p:spPr>
        <p:txBody>
          <a:bodyPr wrap="square" anchor="ctr">
            <a:spAutoFit/>
          </a:bodyPr>
          <a:lstStyle/>
          <a:p>
            <a:pPr algn="just" eaLnBrk="0" hangingPunct="0">
              <a:defRPr/>
            </a:pPr>
            <a:endParaRPr lang="es-ES" sz="2400" b="1" dirty="0">
              <a:solidFill>
                <a:schemeClr val="accent6">
                  <a:lumMod val="50000"/>
                </a:schemeClr>
              </a:solidFill>
              <a:latin typeface="Comic Sans MS" pitchFamily="66" charset="0"/>
              <a:ea typeface="Times New Roman" pitchFamily="18" charset="0"/>
            </a:endParaRPr>
          </a:p>
          <a:p>
            <a:pPr algn="just" eaLnBrk="0" hangingPunct="0">
              <a:defRPr/>
            </a:pPr>
            <a:r>
              <a:rPr lang="es-ES" sz="2400" b="1" dirty="0" smtClean="0">
                <a:solidFill>
                  <a:schemeClr val="accent6">
                    <a:lumMod val="50000"/>
                  </a:schemeClr>
                </a:solidFill>
                <a:ea typeface="Times New Roman" pitchFamily="18" charset="0"/>
              </a:rPr>
              <a:t>Recuerde </a:t>
            </a:r>
            <a:r>
              <a:rPr lang="es-ES" sz="2400" b="1" dirty="0">
                <a:solidFill>
                  <a:schemeClr val="accent6">
                    <a:lumMod val="50000"/>
                  </a:schemeClr>
                </a:solidFill>
                <a:ea typeface="Times New Roman" pitchFamily="18" charset="0"/>
              </a:rPr>
              <a:t>que ES MÁS FÁCIL NEGOCIAR SOBRE LA BASE DE INTERESES COMUNES, PERO ÉSTOS NO SON EVIDENTES HAY QUE DESCUBRIRLOS.</a:t>
            </a:r>
          </a:p>
          <a:p>
            <a:pPr algn="just" eaLnBrk="0" hangingPunct="0">
              <a:defRPr/>
            </a:pPr>
            <a:endParaRPr lang="es-ES" sz="2400" b="1" dirty="0">
              <a:solidFill>
                <a:schemeClr val="accent6">
                  <a:lumMod val="50000"/>
                </a:schemeClr>
              </a:solidFill>
              <a:latin typeface="Comic Sans MS" pitchFamily="66" charset="0"/>
            </a:endParaRPr>
          </a:p>
          <a:p>
            <a:pPr>
              <a:defRPr/>
            </a:pPr>
            <a:r>
              <a:rPr lang="es-ES" sz="2400" dirty="0">
                <a:cs typeface="Arial" charset="0"/>
              </a:rPr>
              <a:t>Para encontrar estos intereses comunes sería conveniente preguntarse:</a:t>
            </a:r>
            <a:endParaRPr lang="es-MX" sz="2400" dirty="0">
              <a:cs typeface="Arial" charset="0"/>
            </a:endParaRPr>
          </a:p>
          <a:p>
            <a:pPr>
              <a:defRPr/>
            </a:pPr>
            <a:r>
              <a:rPr lang="es-ES" sz="2400" dirty="0">
                <a:cs typeface="Arial" charset="0"/>
              </a:rPr>
              <a:t> </a:t>
            </a:r>
            <a:endParaRPr lang="es-MX" sz="2400" dirty="0">
              <a:cs typeface="Arial" charset="0"/>
            </a:endParaRPr>
          </a:p>
          <a:p>
            <a:pPr>
              <a:buFont typeface="Wingdings" pitchFamily="2" charset="2"/>
              <a:buChar char="ü"/>
              <a:defRPr/>
            </a:pPr>
            <a:r>
              <a:rPr lang="es-ES" sz="2400" dirty="0">
                <a:cs typeface="Arial" charset="0"/>
              </a:rPr>
              <a:t>¿Hay posibilidades de seguir compartiendo o trabajando con esa o esas personas en el futuro?</a:t>
            </a:r>
          </a:p>
          <a:p>
            <a:pPr>
              <a:buFont typeface="Wingdings" pitchFamily="2" charset="2"/>
              <a:buChar char="ü"/>
              <a:defRPr/>
            </a:pPr>
            <a:r>
              <a:rPr lang="es-ES" sz="2400" dirty="0">
                <a:cs typeface="Arial" charset="0"/>
              </a:rPr>
              <a:t>¿Cuál sería el beneficio común?</a:t>
            </a:r>
          </a:p>
          <a:p>
            <a:pPr>
              <a:buFont typeface="Wingdings" pitchFamily="2" charset="2"/>
              <a:buChar char="ü"/>
              <a:defRPr/>
            </a:pPr>
            <a:r>
              <a:rPr lang="es-ES" sz="2400" dirty="0">
                <a:cs typeface="Arial" charset="0"/>
              </a:rPr>
              <a:t>¿Qué pasaría si la negociación se rompe?</a:t>
            </a:r>
            <a:endParaRPr lang="es-MX" sz="2400" dirty="0">
              <a:cs typeface="Arial" charset="0"/>
            </a:endParaRPr>
          </a:p>
          <a:p>
            <a:pPr>
              <a:buFont typeface="Wingdings" pitchFamily="2" charset="2"/>
              <a:buChar char="ü"/>
              <a:defRPr/>
            </a:pPr>
            <a:r>
              <a:rPr lang="es-ES" sz="2400" dirty="0">
                <a:cs typeface="Arial" charset="0"/>
              </a:rPr>
              <a:t>Pon en una balanza las ganancias y las perdidas que obtendrías al establecer una negociación sustentada en intereses comunes. </a:t>
            </a:r>
            <a:endParaRPr lang="es-MX" sz="2000" dirty="0">
              <a:cs typeface="Arial" charset="0"/>
            </a:endParaRPr>
          </a:p>
          <a:p>
            <a:pPr algn="just" eaLnBrk="0" hangingPunct="0">
              <a:defRPr/>
            </a:pPr>
            <a:endParaRPr lang="es-ES" sz="2000" b="1" dirty="0">
              <a:solidFill>
                <a:schemeClr val="accent6">
                  <a:lumMod val="50000"/>
                </a:schemeClr>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611188" y="404813"/>
            <a:ext cx="7921625" cy="5262979"/>
          </a:xfrm>
          <a:prstGeom prst="rect">
            <a:avLst/>
          </a:prstGeom>
          <a:noFill/>
          <a:ln w="9525">
            <a:noFill/>
            <a:miter lim="800000"/>
            <a:headEnd/>
            <a:tailEnd/>
          </a:ln>
        </p:spPr>
        <p:txBody>
          <a:bodyPr anchor="ctr">
            <a:spAutoFit/>
          </a:bodyPr>
          <a:lstStyle/>
          <a:p>
            <a:pPr eaLnBrk="0" hangingPunct="0">
              <a:tabLst>
                <a:tab pos="228600" algn="l"/>
              </a:tabLst>
            </a:pPr>
            <a:r>
              <a:rPr lang="es-ES" sz="2400" b="1" dirty="0">
                <a:solidFill>
                  <a:srgbClr val="993300"/>
                </a:solidFill>
                <a:ea typeface="Arial Unicode MS" pitchFamily="34" charset="-128"/>
                <a:cs typeface="Arial Unicode MS" pitchFamily="34" charset="-128"/>
              </a:rPr>
              <a:t>Cabe reiterar que: NEGOCIAR NO SIGNIFICA VENCER DE ANTEMANO TODAS LAS DIFICULTADES, SINO REPRESENTA UN PROCESO DE APRENDIZAJE, MEDIANTE EL QUE ADQUIERIMOS Y EJERCITAMOS, UNA Y MIL VECES LAS COMPETENCIAS PSICOSOCIALES, PARA RESOLVER DIVERSOS CONFLICTOS SIN VIOLENCIA. </a:t>
            </a:r>
          </a:p>
          <a:p>
            <a:pPr algn="just" eaLnBrk="0" hangingPunct="0">
              <a:tabLst>
                <a:tab pos="228600" algn="l"/>
              </a:tabLst>
            </a:pPr>
            <a:endParaRPr lang="es-MX" sz="2400" dirty="0"/>
          </a:p>
          <a:p>
            <a:pPr algn="just" eaLnBrk="0" hangingPunct="0">
              <a:tabLst>
                <a:tab pos="228600" algn="l"/>
              </a:tabLst>
            </a:pPr>
            <a:r>
              <a:rPr lang="es-ES" sz="2400" dirty="0">
                <a:cs typeface="Times New Roman" pitchFamily="18" charset="0"/>
              </a:rPr>
              <a:t>Aún así y sin desconocer las dificultades que podamos encontrar en el ámbito educativo y en el entorno escolar para resolver conflictos, cabe reiterar que </a:t>
            </a:r>
            <a:r>
              <a:rPr lang="es-ES" sz="2400" b="1" dirty="0">
                <a:solidFill>
                  <a:schemeClr val="accent6">
                    <a:lumMod val="50000"/>
                  </a:schemeClr>
                </a:solidFill>
                <a:cs typeface="Times New Roman" pitchFamily="18" charset="0"/>
              </a:rPr>
              <a:t>SIEMPRE</a:t>
            </a:r>
            <a:r>
              <a:rPr lang="es-ES" sz="2400" dirty="0">
                <a:cs typeface="Times New Roman" pitchFamily="18" charset="0"/>
              </a:rPr>
              <a:t> habrá la posibilidad de abrir e innovar nuevos caminos entre docentes, directivos, personal técnico y administrativo, donde sea factible negociar bajo intereses comunes, a pesar de que existan diferencias.</a:t>
            </a:r>
            <a:endParaRPr lang="es-ES" sz="24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642910" y="357166"/>
            <a:ext cx="7593013" cy="831850"/>
          </a:xfrm>
          <a:prstGeom prst="rect">
            <a:avLst/>
          </a:prstGeom>
          <a:noFill/>
          <a:ln w="9525">
            <a:noFill/>
            <a:miter lim="800000"/>
            <a:headEnd/>
            <a:tailEnd/>
          </a:ln>
        </p:spPr>
        <p:txBody>
          <a:bodyPr anchor="ctr">
            <a:spAutoFit/>
          </a:bodyPr>
          <a:lstStyle/>
          <a:p>
            <a:pPr eaLnBrk="0" hangingPunct="0"/>
            <a:r>
              <a:rPr lang="es-ES" sz="2400" b="1" dirty="0">
                <a:solidFill>
                  <a:srgbClr val="993300"/>
                </a:solidFill>
                <a:cs typeface="Times New Roman" pitchFamily="18" charset="0"/>
              </a:rPr>
              <a:t>CUARTO PASO: TOMA DE DECISIONES Y  CIERRE DE LA NEGOCIACIÓN</a:t>
            </a:r>
            <a:endParaRPr lang="es-ES" sz="2400" b="1" dirty="0"/>
          </a:p>
        </p:txBody>
      </p:sp>
      <p:sp>
        <p:nvSpPr>
          <p:cNvPr id="5" name="Rectangle 2"/>
          <p:cNvSpPr>
            <a:spLocks noChangeArrowheads="1"/>
          </p:cNvSpPr>
          <p:nvPr/>
        </p:nvSpPr>
        <p:spPr bwMode="auto">
          <a:xfrm>
            <a:off x="282548" y="1447778"/>
            <a:ext cx="5789650" cy="2554545"/>
          </a:xfrm>
          <a:prstGeom prst="rect">
            <a:avLst/>
          </a:prstGeom>
          <a:noFill/>
          <a:ln w="9525">
            <a:noFill/>
            <a:miter lim="800000"/>
            <a:headEnd/>
            <a:tailEnd/>
          </a:ln>
        </p:spPr>
        <p:txBody>
          <a:bodyPr wrap="square" anchor="ctr">
            <a:spAutoFit/>
          </a:bodyPr>
          <a:lstStyle/>
          <a:p>
            <a:pPr algn="just" eaLnBrk="0" hangingPunct="0"/>
            <a:r>
              <a:rPr lang="es-ES" sz="2000" b="1" dirty="0">
                <a:solidFill>
                  <a:srgbClr val="993300"/>
                </a:solidFill>
                <a:cs typeface="Times New Roman" pitchFamily="18" charset="0"/>
              </a:rPr>
              <a:t>TOMA DE DECISIONES</a:t>
            </a:r>
            <a:endParaRPr lang="es-MX" sz="2000" b="1" dirty="0"/>
          </a:p>
          <a:p>
            <a:pPr algn="just" eaLnBrk="0" hangingPunct="0"/>
            <a:r>
              <a:rPr lang="es-ES" sz="2000" dirty="0">
                <a:cs typeface="Times New Roman" pitchFamily="18" charset="0"/>
              </a:rPr>
              <a:t>Decidir implica siempre renunciar a otras opciones, lo cual puede incidir en nuestra vida personal, familiar o comunitaria en el presente o en el futuro. Tomar decisiones de manera oportuna y adecuada, nos conduce a reflexionar y analizar seriamente las ventajas y desventajas de cada opción y sus posibles consecuencias</a:t>
            </a:r>
            <a:r>
              <a:rPr lang="es-ES" sz="2000" dirty="0">
                <a:latin typeface="Comic Sans MS" pitchFamily="66" charset="0"/>
                <a:cs typeface="Times New Roman" pitchFamily="18" charset="0"/>
              </a:rPr>
              <a:t>.</a:t>
            </a:r>
            <a:endParaRPr lang="es-ES" sz="2000" dirty="0"/>
          </a:p>
        </p:txBody>
      </p:sp>
      <p:sp>
        <p:nvSpPr>
          <p:cNvPr id="6" name="Rectangle 5"/>
          <p:cNvSpPr>
            <a:spLocks noChangeArrowheads="1"/>
          </p:cNvSpPr>
          <p:nvPr/>
        </p:nvSpPr>
        <p:spPr bwMode="auto">
          <a:xfrm>
            <a:off x="857224" y="4106841"/>
            <a:ext cx="7858179" cy="2308324"/>
          </a:xfrm>
          <a:prstGeom prst="rect">
            <a:avLst/>
          </a:prstGeom>
          <a:noFill/>
          <a:ln w="9525">
            <a:noFill/>
            <a:miter lim="800000"/>
            <a:headEnd/>
            <a:tailEnd/>
          </a:ln>
        </p:spPr>
        <p:txBody>
          <a:bodyPr wrap="square" anchor="ctr">
            <a:spAutoFit/>
          </a:bodyPr>
          <a:lstStyle/>
          <a:p>
            <a:pPr algn="r" eaLnBrk="0" hangingPunct="0">
              <a:tabLst>
                <a:tab pos="457200" algn="l"/>
              </a:tabLst>
            </a:pPr>
            <a:r>
              <a:rPr lang="es-ES" sz="1200" dirty="0">
                <a:latin typeface="Comic Sans MS" pitchFamily="66" charset="0"/>
                <a:cs typeface="Times New Roman" pitchFamily="18" charset="0"/>
              </a:rPr>
              <a:t>	</a:t>
            </a:r>
            <a:r>
              <a:rPr lang="es-ES" sz="2400" dirty="0">
                <a:latin typeface="Comic Sans MS" pitchFamily="66" charset="0"/>
                <a:cs typeface="Times New Roman" pitchFamily="18" charset="0"/>
              </a:rPr>
              <a:t>Las decisiones pueden ser tomadas bajo presi</a:t>
            </a:r>
            <a:r>
              <a:rPr lang="es-ES" sz="2400" dirty="0">
                <a:cs typeface="Times New Roman" pitchFamily="18" charset="0"/>
              </a:rPr>
              <a:t>ó</a:t>
            </a:r>
            <a:r>
              <a:rPr lang="es-ES" sz="2400" dirty="0">
                <a:latin typeface="Comic Sans MS" pitchFamily="66" charset="0"/>
                <a:cs typeface="Times New Roman" pitchFamily="18" charset="0"/>
              </a:rPr>
              <a:t>n, que se expresa mediante amenazas, intimidaciones, manipulaci</a:t>
            </a:r>
            <a:r>
              <a:rPr lang="es-ES" sz="2400" dirty="0">
                <a:cs typeface="Times New Roman" pitchFamily="18" charset="0"/>
              </a:rPr>
              <a:t>ó</a:t>
            </a:r>
            <a:r>
              <a:rPr lang="es-ES" sz="2400" dirty="0">
                <a:latin typeface="Comic Sans MS" pitchFamily="66" charset="0"/>
                <a:cs typeface="Times New Roman" pitchFamily="18" charset="0"/>
              </a:rPr>
              <a:t>n, autoritarismo, hasta formas ilegitimas como el soborno y la extorsi</a:t>
            </a:r>
            <a:r>
              <a:rPr lang="es-ES" sz="2400" dirty="0">
                <a:cs typeface="Times New Roman" pitchFamily="18" charset="0"/>
              </a:rPr>
              <a:t>ó</a:t>
            </a:r>
            <a:r>
              <a:rPr lang="es-ES" sz="2400" dirty="0">
                <a:latin typeface="Comic Sans MS" pitchFamily="66" charset="0"/>
                <a:cs typeface="Times New Roman" pitchFamily="18" charset="0"/>
              </a:rPr>
              <a:t>n. </a:t>
            </a:r>
            <a:r>
              <a:rPr lang="es-ES" sz="2400" dirty="0">
                <a:cs typeface="Times New Roman" pitchFamily="18" charset="0"/>
              </a:rPr>
              <a:t>É</a:t>
            </a:r>
            <a:r>
              <a:rPr lang="es-ES" sz="2400" dirty="0">
                <a:latin typeface="Comic Sans MS" pitchFamily="66" charset="0"/>
                <a:cs typeface="Times New Roman" pitchFamily="18" charset="0"/>
              </a:rPr>
              <a:t>sta es quiz</a:t>
            </a:r>
            <a:r>
              <a:rPr lang="es-ES" sz="2400" dirty="0">
                <a:cs typeface="Times New Roman" pitchFamily="18" charset="0"/>
              </a:rPr>
              <a:t>á</a:t>
            </a:r>
            <a:r>
              <a:rPr lang="es-ES" sz="2400" dirty="0">
                <a:latin typeface="Comic Sans MS" pitchFamily="66" charset="0"/>
                <a:cs typeface="Times New Roman" pitchFamily="18" charset="0"/>
              </a:rPr>
              <a:t>s la peor manera de tomar decisiones, pues la presi</a:t>
            </a:r>
            <a:r>
              <a:rPr lang="es-ES" sz="2400" dirty="0">
                <a:cs typeface="Times New Roman" pitchFamily="18" charset="0"/>
              </a:rPr>
              <a:t>ó</a:t>
            </a:r>
            <a:r>
              <a:rPr lang="es-ES" sz="2400" dirty="0">
                <a:latin typeface="Comic Sans MS" pitchFamily="66" charset="0"/>
                <a:cs typeface="Times New Roman" pitchFamily="18" charset="0"/>
              </a:rPr>
              <a:t>n conlleva, por lo general, consecuencias negativas</a:t>
            </a:r>
            <a:r>
              <a:rPr lang="es-ES" sz="1400" dirty="0">
                <a:latin typeface="Comic Sans MS" pitchFamily="66" charset="0"/>
                <a:cs typeface="Times New Roman" pitchFamily="18" charset="0"/>
              </a:rPr>
              <a:t>.</a:t>
            </a:r>
            <a:endParaRPr lang="es-MX" sz="12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a:spLocks noGrp="1"/>
          </p:cNvSpPr>
          <p:nvPr>
            <p:ph idx="1"/>
          </p:nvPr>
        </p:nvSpPr>
        <p:spPr>
          <a:xfrm>
            <a:off x="500034" y="1428736"/>
            <a:ext cx="8229600" cy="4214842"/>
          </a:xfrm>
        </p:spPr>
        <p:txBody>
          <a:bodyPr/>
          <a:lstStyle/>
          <a:p>
            <a:r>
              <a:rPr lang="es-ES" sz="2800" b="1" dirty="0" smtClean="0">
                <a:solidFill>
                  <a:srgbClr val="993300"/>
                </a:solidFill>
                <a:latin typeface="Comic Sans MS" pitchFamily="66" charset="0"/>
                <a:ea typeface="Times New Roman" pitchFamily="18" charset="0"/>
                <a:cs typeface="Arial" pitchFamily="34" charset="0"/>
              </a:rPr>
              <a:t>NUNCA CEDAS NI PERMITAS CONCEDER ANTE LA PRESI</a:t>
            </a:r>
            <a:r>
              <a:rPr lang="es-ES" sz="2800" b="1" dirty="0" smtClean="0">
                <a:solidFill>
                  <a:srgbClr val="993300"/>
                </a:solidFill>
                <a:latin typeface="Arial" pitchFamily="34" charset="0"/>
                <a:ea typeface="Times New Roman" pitchFamily="18" charset="0"/>
                <a:cs typeface="Arial" pitchFamily="34" charset="0"/>
              </a:rPr>
              <a:t>Ó</a:t>
            </a:r>
            <a:r>
              <a:rPr lang="es-ES" sz="2800" b="1" dirty="0" smtClean="0">
                <a:solidFill>
                  <a:srgbClr val="993300"/>
                </a:solidFill>
                <a:latin typeface="Comic Sans MS" pitchFamily="66" charset="0"/>
                <a:ea typeface="Times New Roman" pitchFamily="18" charset="0"/>
                <a:cs typeface="Arial" pitchFamily="34" charset="0"/>
              </a:rPr>
              <a:t>N, SINO ANTE LOS ARGUMENTOS QUE CONVENCEN Y LOS INTERESES QUE BUSCAN LA IGUALDAD, LA JUSTICIA Y LA DEMOCRACIA, NO COMO PRECEPTOS RET</a:t>
            </a:r>
            <a:r>
              <a:rPr lang="es-ES" sz="2800" b="1" dirty="0" smtClean="0">
                <a:solidFill>
                  <a:srgbClr val="993300"/>
                </a:solidFill>
                <a:latin typeface="Arial" pitchFamily="34" charset="0"/>
                <a:ea typeface="Times New Roman" pitchFamily="18" charset="0"/>
                <a:cs typeface="Arial" pitchFamily="34" charset="0"/>
              </a:rPr>
              <a:t>Ó</a:t>
            </a:r>
            <a:r>
              <a:rPr lang="es-ES" sz="2800" b="1" dirty="0" smtClean="0">
                <a:solidFill>
                  <a:srgbClr val="993300"/>
                </a:solidFill>
                <a:latin typeface="Comic Sans MS" pitchFamily="66" charset="0"/>
                <a:ea typeface="Times New Roman" pitchFamily="18" charset="0"/>
                <a:cs typeface="Arial" pitchFamily="34" charset="0"/>
              </a:rPr>
              <a:t>RICOS CARENTES DE CONTENIDO, SINO COMO PRINCIPIOS QUE SE APLICAN Y SE VIVEN EN CADA SITUACI</a:t>
            </a:r>
            <a:r>
              <a:rPr lang="es-ES" sz="2800" b="1" dirty="0" smtClean="0">
                <a:solidFill>
                  <a:srgbClr val="993300"/>
                </a:solidFill>
                <a:latin typeface="Arial" pitchFamily="34" charset="0"/>
                <a:ea typeface="Times New Roman" pitchFamily="18" charset="0"/>
                <a:cs typeface="Arial" pitchFamily="34" charset="0"/>
              </a:rPr>
              <a:t>Ó</a:t>
            </a:r>
            <a:r>
              <a:rPr lang="es-ES" sz="2800" b="1" dirty="0" smtClean="0">
                <a:solidFill>
                  <a:srgbClr val="993300"/>
                </a:solidFill>
                <a:latin typeface="Comic Sans MS" pitchFamily="66" charset="0"/>
                <a:ea typeface="Times New Roman" pitchFamily="18" charset="0"/>
                <a:cs typeface="Arial" pitchFamily="34" charset="0"/>
              </a:rPr>
              <a:t>N CONCERTA</a:t>
            </a:r>
            <a:endParaRPr lang="es-MX" sz="2800" b="1" dirty="0" smtClean="0">
              <a:ea typeface="Times New Roman" pitchFamily="18" charset="0"/>
              <a:cs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a:spLocks noGrp="1"/>
          </p:cNvSpPr>
          <p:nvPr>
            <p:ph idx="1"/>
          </p:nvPr>
        </p:nvSpPr>
        <p:spPr>
          <a:xfrm>
            <a:off x="684213" y="549275"/>
            <a:ext cx="7869237" cy="6308725"/>
          </a:xfrm>
        </p:spPr>
        <p:txBody>
          <a:bodyPr/>
          <a:lstStyle/>
          <a:p>
            <a:pPr>
              <a:buFont typeface="Arial" charset="0"/>
              <a:buNone/>
              <a:defRPr/>
            </a:pPr>
            <a:endParaRPr lang="es-ES" dirty="0" smtClean="0"/>
          </a:p>
          <a:p>
            <a:pPr>
              <a:buFont typeface="Arial" charset="0"/>
              <a:buNone/>
              <a:defRPr/>
            </a:pPr>
            <a:r>
              <a:rPr lang="es-ES" dirty="0" smtClean="0"/>
              <a:t>    La colaboración en la solución de un CONFLICTO no significa fincar la toma de decisiones en la voluntad de ambas partes, porque ésta es necesaria pero no suficiente.</a:t>
            </a:r>
            <a:endParaRPr lang="es-MX" dirty="0" smtClean="0"/>
          </a:p>
          <a:p>
            <a:pPr>
              <a:buFont typeface="Arial" charset="0"/>
              <a:buNone/>
              <a:defRPr/>
            </a:pPr>
            <a:r>
              <a:rPr lang="es-ES" dirty="0" smtClean="0"/>
              <a:t> </a:t>
            </a:r>
            <a:endParaRPr lang="es-MX" dirty="0" smtClean="0"/>
          </a:p>
          <a:p>
            <a:pPr>
              <a:buFont typeface="Arial" charset="0"/>
              <a:buChar char="•"/>
              <a:defRPr/>
            </a:pPr>
            <a:r>
              <a:rPr lang="es-ES" b="1" dirty="0" smtClean="0">
                <a:solidFill>
                  <a:schemeClr val="accent6">
                    <a:lumMod val="50000"/>
                  </a:schemeClr>
                </a:solidFill>
              </a:rPr>
              <a:t>NI LA PRESIÓN NI LA VOLUNTAD DEBEN SER LA BASE PARA RESOLVER LAS DIFERENCIAS EN UN CONFLICTO ENTRE LAS PERSONAS.</a:t>
            </a:r>
            <a:endParaRPr lang="es-MX" b="1" dirty="0" smtClean="0">
              <a:solidFill>
                <a:schemeClr val="accent6">
                  <a:lumMod val="50000"/>
                </a:schemeClr>
              </a:solidFill>
            </a:endParaRPr>
          </a:p>
          <a:p>
            <a:pPr>
              <a:buFont typeface="Arial" charset="0"/>
              <a:buChar char="•"/>
              <a:defRPr/>
            </a:pPr>
            <a:endParaRPr lang="es-MX"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a:spLocks noGrp="1"/>
          </p:cNvSpPr>
          <p:nvPr>
            <p:ph idx="1"/>
          </p:nvPr>
        </p:nvSpPr>
        <p:spPr>
          <a:xfrm>
            <a:off x="468313" y="549275"/>
            <a:ext cx="8218487" cy="5832475"/>
          </a:xfrm>
        </p:spPr>
        <p:txBody>
          <a:bodyPr/>
          <a:lstStyle/>
          <a:p>
            <a:r>
              <a:rPr lang="es-ES" sz="2400" b="1" dirty="0" smtClean="0">
                <a:solidFill>
                  <a:schemeClr val="accent6">
                    <a:lumMod val="50000"/>
                  </a:schemeClr>
                </a:solidFill>
              </a:rPr>
              <a:t>Aceptar de manera incondicional</a:t>
            </a:r>
            <a:r>
              <a:rPr lang="es-ES" sz="2400" b="1" dirty="0" smtClean="0"/>
              <a:t>, </a:t>
            </a:r>
            <a:r>
              <a:rPr lang="es-ES" sz="2400" dirty="0" smtClean="0"/>
              <a:t>es otra de las formas negativas que pueden adoptarse para tomar decisiones, este caso significa negar o hacer un lado las necesidades e intereses de cada persona.</a:t>
            </a:r>
            <a:endParaRPr lang="es-MX" sz="2400" dirty="0" smtClean="0"/>
          </a:p>
          <a:p>
            <a:r>
              <a:rPr lang="es-ES" sz="2400" b="1" dirty="0" smtClean="0">
                <a:solidFill>
                  <a:schemeClr val="accent6">
                    <a:lumMod val="50000"/>
                  </a:schemeClr>
                </a:solidFill>
              </a:rPr>
              <a:t>El mitigar o retrasar la decisión ante un conflicto </a:t>
            </a:r>
            <a:r>
              <a:rPr lang="es-ES" sz="2400" dirty="0" smtClean="0"/>
              <a:t>también es otra de las maneras que en ocasiones se elige para postergar las consecuencias que puede traer consigo una u otra solución.</a:t>
            </a:r>
            <a:endParaRPr lang="es-MX" sz="2400" dirty="0" smtClean="0"/>
          </a:p>
          <a:p>
            <a:r>
              <a:rPr lang="es-ES" sz="2400" b="1" dirty="0" smtClean="0">
                <a:solidFill>
                  <a:schemeClr val="accent6">
                    <a:lumMod val="50000"/>
                  </a:schemeClr>
                </a:solidFill>
              </a:rPr>
              <a:t>La omisión</a:t>
            </a:r>
            <a:r>
              <a:rPr lang="es-ES" sz="2400" dirty="0" smtClean="0"/>
              <a:t>, aunque no parezca, es una forma más de tomar decisiones. Por ejemplo, puedo ver el problema, pero no me involucro, no permito que hablen las partes en conflicto; no genero un proceso de acercamiento y comprensión del problema y por lo tanto, guardo silencio.</a:t>
            </a:r>
            <a:endParaRPr lang="es-MX" sz="2400" dirty="0" smtClean="0"/>
          </a:p>
          <a:p>
            <a:pPr>
              <a:buFont typeface="Arial" pitchFamily="34" charset="0"/>
              <a:buNone/>
            </a:pPr>
            <a:endParaRPr lang="es-MX" dirty="0" smtClean="0"/>
          </a:p>
          <a:p>
            <a:endParaRPr lang="es-MX" dirty="0" smtClean="0"/>
          </a:p>
        </p:txBody>
      </p:sp>
      <p:sp>
        <p:nvSpPr>
          <p:cNvPr id="5" name="4 CuadroTexto"/>
          <p:cNvSpPr txBox="1"/>
          <p:nvPr/>
        </p:nvSpPr>
        <p:spPr>
          <a:xfrm>
            <a:off x="428596" y="5857892"/>
            <a:ext cx="8408840" cy="400110"/>
          </a:xfrm>
          <a:prstGeom prst="rect">
            <a:avLst/>
          </a:prstGeom>
          <a:noFill/>
        </p:spPr>
        <p:txBody>
          <a:bodyPr wrap="none">
            <a:spAutoFit/>
          </a:bodyPr>
          <a:lstStyle/>
          <a:p>
            <a:pPr>
              <a:defRPr/>
            </a:pPr>
            <a:r>
              <a:rPr lang="es-MX" sz="2000" b="1" dirty="0">
                <a:solidFill>
                  <a:schemeClr val="accent6">
                    <a:lumMod val="50000"/>
                  </a:schemeClr>
                </a:solidFill>
                <a:latin typeface="Arial" charset="0"/>
                <a:cs typeface="Arial" charset="0"/>
              </a:rPr>
              <a:t>TODAS ESTAS FORMAS DE TOMAR DECISIONES SON VIOLENTAS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a:spLocks noChangeArrowheads="1"/>
          </p:cNvSpPr>
          <p:nvPr/>
        </p:nvSpPr>
        <p:spPr bwMode="auto">
          <a:xfrm>
            <a:off x="357158" y="642918"/>
            <a:ext cx="7921625" cy="954107"/>
          </a:xfrm>
          <a:prstGeom prst="rect">
            <a:avLst/>
          </a:prstGeom>
          <a:noFill/>
          <a:ln w="9525">
            <a:noFill/>
            <a:miter lim="800000"/>
            <a:headEnd/>
            <a:tailEnd/>
          </a:ln>
        </p:spPr>
        <p:txBody>
          <a:bodyPr>
            <a:spAutoFit/>
          </a:bodyPr>
          <a:lstStyle/>
          <a:p>
            <a:r>
              <a:rPr lang="es-MX" sz="2800" b="1" dirty="0">
                <a:solidFill>
                  <a:schemeClr val="accent6">
                    <a:lumMod val="50000"/>
                  </a:schemeClr>
                </a:solidFill>
              </a:rPr>
              <a:t>La toma de decisiones para resolver y negociar un conflictos debe basarse en:</a:t>
            </a:r>
          </a:p>
        </p:txBody>
      </p:sp>
      <p:grpSp>
        <p:nvGrpSpPr>
          <p:cNvPr id="5" name="Group 1"/>
          <p:cNvGrpSpPr>
            <a:grpSpLocks noChangeAspect="1"/>
          </p:cNvGrpSpPr>
          <p:nvPr/>
        </p:nvGrpSpPr>
        <p:grpSpPr bwMode="auto">
          <a:xfrm>
            <a:off x="714483" y="2276475"/>
            <a:ext cx="7922275" cy="2881313"/>
            <a:chOff x="2192" y="-818"/>
            <a:chExt cx="10748" cy="3486"/>
          </a:xfrm>
        </p:grpSpPr>
        <p:sp>
          <p:nvSpPr>
            <p:cNvPr id="6" name="AutoShape 7"/>
            <p:cNvSpPr>
              <a:spLocks noChangeAspect="1" noChangeArrowheads="1" noTextEdit="1"/>
            </p:cNvSpPr>
            <p:nvPr/>
          </p:nvSpPr>
          <p:spPr bwMode="auto">
            <a:xfrm>
              <a:off x="2334" y="-818"/>
              <a:ext cx="10073" cy="3486"/>
            </a:xfrm>
            <a:prstGeom prst="rect">
              <a:avLst/>
            </a:prstGeom>
            <a:noFill/>
            <a:ln w="9525">
              <a:noFill/>
              <a:miter lim="800000"/>
              <a:headEnd/>
              <a:tailEnd/>
            </a:ln>
          </p:spPr>
          <p:txBody>
            <a:bodyPr/>
            <a:lstStyle/>
            <a:p>
              <a:endParaRPr lang="es-MX"/>
            </a:p>
          </p:txBody>
        </p:sp>
        <p:sp>
          <p:nvSpPr>
            <p:cNvPr id="7" name="Text Box 6"/>
            <p:cNvSpPr txBox="1">
              <a:spLocks noChangeArrowheads="1"/>
            </p:cNvSpPr>
            <p:nvPr/>
          </p:nvSpPr>
          <p:spPr bwMode="auto">
            <a:xfrm>
              <a:off x="2192" y="144"/>
              <a:ext cx="3295" cy="953"/>
            </a:xfrm>
            <a:prstGeom prst="rect">
              <a:avLst/>
            </a:prstGeom>
            <a:noFill/>
            <a:ln w="9525">
              <a:noFill/>
              <a:miter lim="800000"/>
              <a:headEnd/>
              <a:tailEnd/>
            </a:ln>
          </p:spPr>
          <p:txBody>
            <a:bodyPr lIns="65837" tIns="32918" rIns="65837" bIns="32918"/>
            <a:lstStyle/>
            <a:p>
              <a:pPr eaLnBrk="0" hangingPunct="0"/>
              <a:r>
                <a:rPr lang="es-ES" sz="2000" b="1" dirty="0">
                  <a:solidFill>
                    <a:srgbClr val="000000"/>
                  </a:solidFill>
                  <a:cs typeface="Times New Roman" pitchFamily="18" charset="0"/>
                </a:rPr>
                <a:t>Criterios </a:t>
              </a:r>
              <a:r>
                <a:rPr lang="es-ES" sz="2000" b="1" dirty="0" smtClean="0">
                  <a:solidFill>
                    <a:srgbClr val="000000"/>
                  </a:solidFill>
                  <a:cs typeface="Times New Roman" pitchFamily="18" charset="0"/>
                </a:rPr>
                <a:t>igualitarios y equitativos</a:t>
              </a:r>
              <a:endParaRPr lang="es-ES" sz="2000" dirty="0"/>
            </a:p>
          </p:txBody>
        </p:sp>
        <p:sp>
          <p:nvSpPr>
            <p:cNvPr id="8" name="AutoShape 5"/>
            <p:cNvSpPr>
              <a:spLocks noChangeArrowheads="1"/>
            </p:cNvSpPr>
            <p:nvPr/>
          </p:nvSpPr>
          <p:spPr bwMode="auto">
            <a:xfrm rot="20268716">
              <a:off x="5868" y="-436"/>
              <a:ext cx="1317" cy="65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9 w 21600"/>
                <a:gd name="T13" fmla="*/ 5400 h 21600"/>
                <a:gd name="T14" fmla="*/ 18894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BBE0E3"/>
            </a:solidFill>
            <a:ln w="9525">
              <a:solidFill>
                <a:srgbClr val="000000"/>
              </a:solidFill>
              <a:miter lim="800000"/>
              <a:headEnd/>
              <a:tailEnd/>
            </a:ln>
          </p:spPr>
          <p:txBody>
            <a:bodyPr anchor="ctr"/>
            <a:lstStyle/>
            <a:p>
              <a:endParaRPr lang="es-MX"/>
            </a:p>
          </p:txBody>
        </p:sp>
        <p:sp>
          <p:nvSpPr>
            <p:cNvPr id="9" name="AutoShape 4"/>
            <p:cNvSpPr>
              <a:spLocks noChangeArrowheads="1"/>
            </p:cNvSpPr>
            <p:nvPr/>
          </p:nvSpPr>
          <p:spPr bwMode="auto">
            <a:xfrm rot="1337346">
              <a:off x="5771" y="1034"/>
              <a:ext cx="1317" cy="65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9 w 21600"/>
                <a:gd name="T13" fmla="*/ 5400 h 21600"/>
                <a:gd name="T14" fmla="*/ 18894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BBE0E3"/>
            </a:solidFill>
            <a:ln w="9525">
              <a:solidFill>
                <a:srgbClr val="000000"/>
              </a:solidFill>
              <a:miter lim="800000"/>
              <a:headEnd/>
              <a:tailEnd/>
            </a:ln>
          </p:spPr>
          <p:txBody>
            <a:bodyPr anchor="ctr"/>
            <a:lstStyle/>
            <a:p>
              <a:endParaRPr lang="es-MX"/>
            </a:p>
          </p:txBody>
        </p:sp>
        <p:sp>
          <p:nvSpPr>
            <p:cNvPr id="10" name="Text Box 3"/>
            <p:cNvSpPr txBox="1">
              <a:spLocks noChangeArrowheads="1"/>
            </p:cNvSpPr>
            <p:nvPr/>
          </p:nvSpPr>
          <p:spPr bwMode="auto">
            <a:xfrm>
              <a:off x="7813" y="-806"/>
              <a:ext cx="4886" cy="1022"/>
            </a:xfrm>
            <a:prstGeom prst="rect">
              <a:avLst/>
            </a:prstGeom>
            <a:noFill/>
            <a:ln w="9525">
              <a:noFill/>
              <a:miter lim="800000"/>
              <a:headEnd/>
              <a:tailEnd/>
            </a:ln>
          </p:spPr>
          <p:txBody>
            <a:bodyPr lIns="65837" tIns="32918" rIns="65837" bIns="32918"/>
            <a:lstStyle/>
            <a:p>
              <a:pPr eaLnBrk="0" hangingPunct="0"/>
              <a:r>
                <a:rPr lang="es-ES" sz="2000" b="1" dirty="0">
                  <a:solidFill>
                    <a:srgbClr val="000000"/>
                  </a:solidFill>
                  <a:cs typeface="Times New Roman" pitchFamily="18" charset="0"/>
                </a:rPr>
                <a:t>Soluciones de fondo con base en </a:t>
              </a:r>
              <a:endParaRPr lang="es-MX" sz="2000" dirty="0"/>
            </a:p>
            <a:p>
              <a:pPr eaLnBrk="0" hangingPunct="0"/>
              <a:r>
                <a:rPr lang="es-ES" sz="2000" b="1" dirty="0">
                  <a:solidFill>
                    <a:srgbClr val="000000"/>
                  </a:solidFill>
                  <a:cs typeface="Times New Roman" pitchFamily="18" charset="0"/>
                </a:rPr>
                <a:t>Intereses y necesidades</a:t>
              </a:r>
              <a:endParaRPr lang="es-ES" sz="2000" dirty="0"/>
            </a:p>
          </p:txBody>
        </p:sp>
        <p:sp>
          <p:nvSpPr>
            <p:cNvPr id="11" name="Text Box 2"/>
            <p:cNvSpPr txBox="1">
              <a:spLocks noChangeArrowheads="1"/>
            </p:cNvSpPr>
            <p:nvPr/>
          </p:nvSpPr>
          <p:spPr bwMode="auto">
            <a:xfrm>
              <a:off x="7813" y="1009"/>
              <a:ext cx="5127" cy="1322"/>
            </a:xfrm>
            <a:prstGeom prst="rect">
              <a:avLst/>
            </a:prstGeom>
            <a:noFill/>
            <a:ln w="9525">
              <a:noFill/>
              <a:miter lim="800000"/>
              <a:headEnd/>
              <a:tailEnd/>
            </a:ln>
          </p:spPr>
          <p:txBody>
            <a:bodyPr lIns="65837" tIns="32918" rIns="65837" bIns="32918"/>
            <a:lstStyle/>
            <a:p>
              <a:pPr eaLnBrk="0" hangingPunct="0"/>
              <a:r>
                <a:rPr lang="es-ES" sz="2000" b="1" dirty="0">
                  <a:solidFill>
                    <a:srgbClr val="000000"/>
                  </a:solidFill>
                  <a:cs typeface="Times New Roman" pitchFamily="18" charset="0"/>
                </a:rPr>
                <a:t>Procedimientos: ¿Quién decide?, </a:t>
              </a:r>
              <a:endParaRPr lang="es-MX" sz="2000" dirty="0"/>
            </a:p>
            <a:p>
              <a:pPr eaLnBrk="0" hangingPunct="0"/>
              <a:r>
                <a:rPr lang="es-ES" sz="2000" b="1" dirty="0">
                  <a:solidFill>
                    <a:srgbClr val="000000"/>
                  </a:solidFill>
                  <a:cs typeface="Times New Roman" pitchFamily="18" charset="0"/>
                </a:rPr>
                <a:t>¿Quién empieza?, </a:t>
              </a:r>
              <a:endParaRPr lang="es-MX" sz="2000" dirty="0"/>
            </a:p>
            <a:p>
              <a:pPr eaLnBrk="0" hangingPunct="0"/>
              <a:r>
                <a:rPr lang="es-ES" sz="2000" b="1" dirty="0">
                  <a:solidFill>
                    <a:srgbClr val="000000"/>
                  </a:solidFill>
                  <a:cs typeface="Times New Roman" pitchFamily="18" charset="0"/>
                </a:rPr>
                <a:t> ¡Echemos un bolado!</a:t>
              </a:r>
              <a:endParaRPr lang="es-ES" sz="2000" dirty="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725470"/>
          </a:xfrm>
        </p:spPr>
        <p:style>
          <a:lnRef idx="2">
            <a:schemeClr val="accent2"/>
          </a:lnRef>
          <a:fillRef idx="1">
            <a:schemeClr val="lt1"/>
          </a:fillRef>
          <a:effectRef idx="0">
            <a:schemeClr val="accent2"/>
          </a:effectRef>
          <a:fontRef idx="minor">
            <a:schemeClr val="dk1"/>
          </a:fontRef>
        </p:style>
        <p:txBody>
          <a:bodyPr>
            <a:noAutofit/>
          </a:bodyPr>
          <a:lstStyle/>
          <a:p>
            <a:pPr algn="l">
              <a:defRPr/>
            </a:pPr>
            <a:r>
              <a:rPr lang="es-ES" sz="2800" b="1" baseline="-4000" dirty="0" smtClean="0"/>
              <a:t/>
            </a:r>
            <a:br>
              <a:rPr lang="es-ES" sz="2800" b="1" baseline="-4000" dirty="0" smtClean="0"/>
            </a:br>
            <a:r>
              <a:rPr lang="es-ES" sz="2800" b="1" baseline="-4000" dirty="0" smtClean="0"/>
              <a:t>PRIMER</a:t>
            </a:r>
            <a:r>
              <a:rPr lang="es-ES" sz="2800" b="1" dirty="0" smtClean="0"/>
              <a:t> </a:t>
            </a:r>
            <a:r>
              <a:rPr lang="es-ES" sz="2800" b="1" baseline="-4000" dirty="0" smtClean="0"/>
              <a:t>EJE: CONCEPTO </a:t>
            </a:r>
            <a:r>
              <a:rPr lang="es-ES" sz="2800" b="1" baseline="-4000" dirty="0"/>
              <a:t>DE VIOLENCIA Y SUS MANIFESTACIONES </a:t>
            </a:r>
            <a:br>
              <a:rPr lang="es-ES" sz="2800" b="1" baseline="-4000" dirty="0"/>
            </a:br>
            <a:r>
              <a:rPr lang="es-ES" sz="2800" b="1" baseline="-4000" dirty="0"/>
              <a:t>EN LOS ÁMBITOS ESCOLAR Y FAMILIAR</a:t>
            </a:r>
            <a:r>
              <a:rPr lang="es-ES" sz="2800" baseline="-4000" dirty="0"/>
              <a:t> </a:t>
            </a:r>
            <a:r>
              <a:rPr lang="es-ES" sz="3200" baseline="-4000" dirty="0"/>
              <a:t/>
            </a:r>
            <a:br>
              <a:rPr lang="es-ES" sz="3200" baseline="-4000" dirty="0"/>
            </a:br>
            <a:endParaRPr lang="es-MX" sz="3200" dirty="0"/>
          </a:p>
        </p:txBody>
      </p:sp>
      <p:sp>
        <p:nvSpPr>
          <p:cNvPr id="4" name="Rectangle 2"/>
          <p:cNvSpPr txBox="1">
            <a:spLocks noChangeArrowheads="1"/>
          </p:cNvSpPr>
          <p:nvPr/>
        </p:nvSpPr>
        <p:spPr>
          <a:xfrm>
            <a:off x="428596" y="1000108"/>
            <a:ext cx="8229600" cy="500063"/>
          </a:xfrm>
          <a:prstGeom prst="rect">
            <a:avLst/>
          </a:prstGeom>
          <a:noFill/>
        </p:spPr>
        <p:txBody>
          <a:bodyPr vert="horz" lIns="91440" tIns="45720" rIns="91440" bIns="45720" rtlCol="0" anchor="ctr">
            <a:normAutofit fontScale="25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MX" sz="2400" b="1" i="0" u="none" strike="noStrike" kern="1200" cap="none" spc="0" normalizeH="0" baseline="0" noProof="0" dirty="0" smtClean="0">
                <a:ln>
                  <a:noFill/>
                </a:ln>
                <a:solidFill>
                  <a:srgbClr val="6600CC"/>
                </a:solidFill>
                <a:effectLst/>
                <a:uLnTx/>
                <a:uFillTx/>
                <a:latin typeface="+mj-lt"/>
                <a:ea typeface="+mj-ea"/>
                <a:cs typeface="+mj-cs"/>
              </a:rPr>
              <a:t/>
            </a:r>
            <a:br>
              <a:rPr kumimoji="0" lang="es-MX" sz="2400" b="1" i="0" u="none" strike="noStrike" kern="1200" cap="none" spc="0" normalizeH="0" baseline="0" noProof="0" dirty="0" smtClean="0">
                <a:ln>
                  <a:noFill/>
                </a:ln>
                <a:solidFill>
                  <a:srgbClr val="6600CC"/>
                </a:solidFill>
                <a:effectLst/>
                <a:uLnTx/>
                <a:uFillTx/>
                <a:latin typeface="+mj-lt"/>
                <a:ea typeface="+mj-ea"/>
                <a:cs typeface="+mj-cs"/>
              </a:rPr>
            </a:br>
            <a:r>
              <a:rPr kumimoji="0" lang="es-MX" sz="9600" b="1" i="0" u="none" strike="noStrike" kern="1200" cap="none" spc="0" normalizeH="0" baseline="0" noProof="0" dirty="0" smtClean="0">
                <a:ln>
                  <a:noFill/>
                </a:ln>
                <a:solidFill>
                  <a:srgbClr val="6600CC"/>
                </a:solidFill>
                <a:effectLst/>
                <a:uLnTx/>
                <a:uFillTx/>
                <a:latin typeface="+mj-lt"/>
                <a:ea typeface="+mj-ea"/>
                <a:cs typeface="+mj-cs"/>
              </a:rPr>
              <a:t>Qué entendemos por violencia</a:t>
            </a:r>
            <a:r>
              <a:rPr kumimoji="0" lang="es-MX" sz="2400" b="1" i="0" u="none" strike="noStrike" kern="1200" cap="none" spc="0" normalizeH="0" baseline="0" noProof="0" dirty="0" smtClean="0">
                <a:ln>
                  <a:noFill/>
                </a:ln>
                <a:solidFill>
                  <a:srgbClr val="6600CC"/>
                </a:solidFill>
                <a:effectLst/>
                <a:uLnTx/>
                <a:uFillTx/>
                <a:latin typeface="+mj-lt"/>
                <a:ea typeface="+mj-ea"/>
                <a:cs typeface="+mj-cs"/>
              </a:rPr>
              <a:t/>
            </a:r>
            <a:br>
              <a:rPr kumimoji="0" lang="es-MX" sz="2400" b="1" i="0" u="none" strike="noStrike" kern="1200" cap="none" spc="0" normalizeH="0" baseline="0" noProof="0" dirty="0" smtClean="0">
                <a:ln>
                  <a:noFill/>
                </a:ln>
                <a:solidFill>
                  <a:srgbClr val="6600CC"/>
                </a:solidFill>
                <a:effectLst/>
                <a:uLnTx/>
                <a:uFillTx/>
                <a:latin typeface="+mj-lt"/>
                <a:ea typeface="+mj-ea"/>
                <a:cs typeface="+mj-cs"/>
              </a:rPr>
            </a:br>
            <a:endParaRPr kumimoji="0" lang="es-ES" sz="2400" b="1" i="0" u="none" strike="noStrike" kern="1200" cap="none" spc="0" normalizeH="0" baseline="0" noProof="0" dirty="0" smtClean="0">
              <a:ln>
                <a:noFill/>
              </a:ln>
              <a:solidFill>
                <a:srgbClr val="6600CC"/>
              </a:solidFill>
              <a:effectLst/>
              <a:uLnTx/>
              <a:uFillTx/>
              <a:latin typeface="+mj-lt"/>
              <a:ea typeface="+mj-ea"/>
              <a:cs typeface="+mj-cs"/>
            </a:endParaRPr>
          </a:p>
        </p:txBody>
      </p:sp>
      <p:sp>
        <p:nvSpPr>
          <p:cNvPr id="6" name="AutoShape 5"/>
          <p:cNvSpPr>
            <a:spLocks noChangeArrowheads="1"/>
          </p:cNvSpPr>
          <p:nvPr/>
        </p:nvSpPr>
        <p:spPr bwMode="auto">
          <a:xfrm>
            <a:off x="2928938" y="3643313"/>
            <a:ext cx="2952750" cy="2663825"/>
          </a:xfrm>
          <a:prstGeom prst="triangle">
            <a:avLst>
              <a:gd name="adj" fmla="val 50000"/>
            </a:avLst>
          </a:prstGeom>
          <a:solidFill>
            <a:schemeClr val="bg1">
              <a:lumMod val="75000"/>
            </a:schemeClr>
          </a:solidFill>
          <a:ln w="9525">
            <a:solidFill>
              <a:schemeClr val="tx1"/>
            </a:solidFill>
            <a:prstDash val="sysDot"/>
            <a:miter lim="800000"/>
            <a:headEnd/>
            <a:tailEnd/>
          </a:ln>
        </p:spPr>
        <p:txBody>
          <a:bodyPr wrap="none" anchor="ctr"/>
          <a:lstStyle/>
          <a:p>
            <a:pPr algn="ctr">
              <a:defRPr/>
            </a:pPr>
            <a:endParaRPr lang="es-MX"/>
          </a:p>
        </p:txBody>
      </p:sp>
      <p:sp>
        <p:nvSpPr>
          <p:cNvPr id="7" name="Text Box 7"/>
          <p:cNvSpPr txBox="1">
            <a:spLocks noChangeArrowheads="1"/>
          </p:cNvSpPr>
          <p:nvPr/>
        </p:nvSpPr>
        <p:spPr bwMode="auto">
          <a:xfrm>
            <a:off x="928688" y="6072188"/>
            <a:ext cx="1911350" cy="366712"/>
          </a:xfrm>
          <a:prstGeom prst="rect">
            <a:avLst/>
          </a:prstGeom>
          <a:noFill/>
          <a:ln w="9525">
            <a:noFill/>
            <a:miter lim="800000"/>
            <a:headEnd/>
            <a:tailEnd/>
          </a:ln>
        </p:spPr>
        <p:txBody>
          <a:bodyPr wrap="none">
            <a:spAutoFit/>
          </a:bodyPr>
          <a:lstStyle/>
          <a:p>
            <a:r>
              <a:rPr lang="es-ES"/>
              <a:t>Violencia cultural</a:t>
            </a:r>
          </a:p>
        </p:txBody>
      </p:sp>
      <p:sp>
        <p:nvSpPr>
          <p:cNvPr id="8" name="Text Box 9"/>
          <p:cNvSpPr txBox="1">
            <a:spLocks noChangeArrowheads="1"/>
          </p:cNvSpPr>
          <p:nvPr/>
        </p:nvSpPr>
        <p:spPr bwMode="auto">
          <a:xfrm>
            <a:off x="3429000" y="3357563"/>
            <a:ext cx="1860550" cy="366712"/>
          </a:xfrm>
          <a:prstGeom prst="rect">
            <a:avLst/>
          </a:prstGeom>
          <a:noFill/>
          <a:ln w="9525">
            <a:noFill/>
            <a:miter lim="800000"/>
            <a:headEnd/>
            <a:tailEnd/>
          </a:ln>
        </p:spPr>
        <p:txBody>
          <a:bodyPr wrap="none">
            <a:spAutoFit/>
          </a:bodyPr>
          <a:lstStyle/>
          <a:p>
            <a:r>
              <a:rPr lang="es-ES"/>
              <a:t>Violencia directa</a:t>
            </a:r>
          </a:p>
        </p:txBody>
      </p:sp>
      <p:sp>
        <p:nvSpPr>
          <p:cNvPr id="9" name="Line 13"/>
          <p:cNvSpPr>
            <a:spLocks noChangeShapeType="1"/>
          </p:cNvSpPr>
          <p:nvPr/>
        </p:nvSpPr>
        <p:spPr bwMode="auto">
          <a:xfrm>
            <a:off x="2214563" y="5214938"/>
            <a:ext cx="4535487" cy="0"/>
          </a:xfrm>
          <a:prstGeom prst="line">
            <a:avLst/>
          </a:prstGeom>
          <a:noFill/>
          <a:ln w="9525">
            <a:solidFill>
              <a:schemeClr val="tx1"/>
            </a:solidFill>
            <a:prstDash val="lgDash"/>
            <a:round/>
            <a:headEnd/>
            <a:tailEnd/>
          </a:ln>
        </p:spPr>
        <p:txBody>
          <a:bodyPr/>
          <a:lstStyle/>
          <a:p>
            <a:endParaRPr lang="es-MX"/>
          </a:p>
        </p:txBody>
      </p:sp>
      <p:sp>
        <p:nvSpPr>
          <p:cNvPr id="10" name="Text Box 14"/>
          <p:cNvSpPr txBox="1">
            <a:spLocks noChangeArrowheads="1"/>
          </p:cNvSpPr>
          <p:nvPr/>
        </p:nvSpPr>
        <p:spPr bwMode="auto">
          <a:xfrm>
            <a:off x="2571750" y="4071938"/>
            <a:ext cx="865188" cy="366712"/>
          </a:xfrm>
          <a:prstGeom prst="rect">
            <a:avLst/>
          </a:prstGeom>
          <a:noFill/>
          <a:ln w="9525">
            <a:noFill/>
            <a:miter lim="800000"/>
            <a:headEnd/>
            <a:tailEnd/>
          </a:ln>
        </p:spPr>
        <p:txBody>
          <a:bodyPr>
            <a:spAutoFit/>
          </a:bodyPr>
          <a:lstStyle/>
          <a:p>
            <a:pPr>
              <a:spcBef>
                <a:spcPct val="50000"/>
              </a:spcBef>
            </a:pPr>
            <a:r>
              <a:rPr lang="es-ES"/>
              <a:t>visible</a:t>
            </a:r>
          </a:p>
        </p:txBody>
      </p:sp>
      <p:sp>
        <p:nvSpPr>
          <p:cNvPr id="11" name="Text Box 15"/>
          <p:cNvSpPr txBox="1">
            <a:spLocks noChangeArrowheads="1"/>
          </p:cNvSpPr>
          <p:nvPr/>
        </p:nvSpPr>
        <p:spPr bwMode="auto">
          <a:xfrm>
            <a:off x="1785938" y="5500688"/>
            <a:ext cx="1008062" cy="366712"/>
          </a:xfrm>
          <a:prstGeom prst="rect">
            <a:avLst/>
          </a:prstGeom>
          <a:noFill/>
          <a:ln w="9525">
            <a:noFill/>
            <a:miter lim="800000"/>
            <a:headEnd/>
            <a:tailEnd/>
          </a:ln>
        </p:spPr>
        <p:txBody>
          <a:bodyPr>
            <a:spAutoFit/>
          </a:bodyPr>
          <a:lstStyle/>
          <a:p>
            <a:pPr>
              <a:spcBef>
                <a:spcPct val="50000"/>
              </a:spcBef>
            </a:pPr>
            <a:r>
              <a:rPr lang="es-ES"/>
              <a:t>invisible</a:t>
            </a:r>
          </a:p>
        </p:txBody>
      </p:sp>
      <p:sp>
        <p:nvSpPr>
          <p:cNvPr id="12" name="Text Box 8"/>
          <p:cNvSpPr txBox="1">
            <a:spLocks noChangeArrowheads="1"/>
          </p:cNvSpPr>
          <p:nvPr/>
        </p:nvSpPr>
        <p:spPr bwMode="auto">
          <a:xfrm>
            <a:off x="5929313" y="6000750"/>
            <a:ext cx="2468562" cy="554038"/>
          </a:xfrm>
          <a:prstGeom prst="rect">
            <a:avLst/>
          </a:prstGeom>
          <a:noFill/>
          <a:ln w="9525">
            <a:noFill/>
            <a:miter lim="800000"/>
            <a:headEnd/>
            <a:tailEnd/>
          </a:ln>
        </p:spPr>
        <p:txBody>
          <a:bodyPr>
            <a:spAutoFit/>
          </a:bodyPr>
          <a:lstStyle/>
          <a:p>
            <a:r>
              <a:rPr lang="es-ES"/>
              <a:t>Violencia estructural</a:t>
            </a:r>
          </a:p>
          <a:p>
            <a:pPr algn="r"/>
            <a:r>
              <a:rPr lang="es-ES" sz="1200"/>
              <a:t>Johan Galtung, 1996</a:t>
            </a:r>
          </a:p>
        </p:txBody>
      </p:sp>
      <p:sp>
        <p:nvSpPr>
          <p:cNvPr id="15" name="14 Rectángulo"/>
          <p:cNvSpPr/>
          <p:nvPr/>
        </p:nvSpPr>
        <p:spPr>
          <a:xfrm>
            <a:off x="428596" y="1571612"/>
            <a:ext cx="8215370" cy="1631216"/>
          </a:xfrm>
          <a:prstGeom prst="rect">
            <a:avLst/>
          </a:prstGeom>
          <a:ln>
            <a:solidFill>
              <a:schemeClr val="accent1"/>
            </a:solidFill>
          </a:ln>
        </p:spPr>
        <p:txBody>
          <a:bodyPr wrap="square">
            <a:spAutoFit/>
          </a:bodyPr>
          <a:lstStyle/>
          <a:p>
            <a:r>
              <a:rPr lang="es-MX" sz="2000" dirty="0" smtClean="0">
                <a:latin typeface="Arial" charset="0"/>
              </a:rPr>
              <a:t>Aquellos actos u omisiones que atentan contra la integridad física, psicológica, sexual y moral de cualquier persona. Toda acción violenta tiene la intención de causar daño y ejercer abuso de poder; puede provenir de personas, instituciones y realizarse en forma activa o pasiva.</a:t>
            </a:r>
            <a:endParaRPr lang="es-MX"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57200" y="274638"/>
            <a:ext cx="8229600" cy="582594"/>
          </a:xfrm>
        </p:spPr>
        <p:style>
          <a:lnRef idx="2">
            <a:schemeClr val="accent3">
              <a:shade val="50000"/>
            </a:schemeClr>
          </a:lnRef>
          <a:fillRef idx="1">
            <a:schemeClr val="accent3"/>
          </a:fillRef>
          <a:effectRef idx="0">
            <a:schemeClr val="accent3"/>
          </a:effectRef>
          <a:fontRef idx="minor">
            <a:schemeClr val="lt1"/>
          </a:fontRef>
        </p:style>
        <p:txBody>
          <a:bodyPr>
            <a:normAutofit/>
          </a:bodyPr>
          <a:lstStyle/>
          <a:p>
            <a:pPr algn="l" eaLnBrk="1" hangingPunct="1">
              <a:buFont typeface="Wingdings" pitchFamily="2" charset="2"/>
              <a:buChar char="q"/>
            </a:pPr>
            <a:r>
              <a:rPr lang="es-MX" sz="2400" dirty="0" smtClean="0"/>
              <a:t> </a:t>
            </a:r>
            <a:r>
              <a:rPr lang="es-MX" sz="2400" b="1" dirty="0" smtClean="0"/>
              <a:t>CONCEPTO DE VIOLENCIA</a:t>
            </a:r>
          </a:p>
        </p:txBody>
      </p:sp>
      <p:sp>
        <p:nvSpPr>
          <p:cNvPr id="5" name="2 Marcador de contenido"/>
          <p:cNvSpPr>
            <a:spLocks noGrp="1"/>
          </p:cNvSpPr>
          <p:nvPr>
            <p:ph idx="1"/>
          </p:nvPr>
        </p:nvSpPr>
        <p:spPr>
          <a:xfrm>
            <a:off x="457200" y="928688"/>
            <a:ext cx="8229600" cy="5197475"/>
          </a:xfrm>
        </p:spPr>
        <p:txBody>
          <a:bodyPr>
            <a:normAutofit fontScale="92500" lnSpcReduction="10000"/>
          </a:bodyPr>
          <a:lstStyle/>
          <a:p>
            <a:pPr eaLnBrk="1" hangingPunct="1">
              <a:buFont typeface="Arial" pitchFamily="34" charset="0"/>
              <a:buNone/>
            </a:pPr>
            <a:endParaRPr lang="es-ES" sz="1200" dirty="0" smtClean="0"/>
          </a:p>
          <a:p>
            <a:pPr eaLnBrk="1" hangingPunct="1">
              <a:buFont typeface="Arial" pitchFamily="34" charset="0"/>
              <a:buNone/>
            </a:pPr>
            <a:r>
              <a:rPr lang="es-ES" sz="1800" b="1" dirty="0" smtClean="0"/>
              <a:t>COMPONENTES DE LA VIOLENCIA:</a:t>
            </a:r>
          </a:p>
          <a:p>
            <a:pPr eaLnBrk="1" hangingPunct="1">
              <a:buFont typeface="Courier New" pitchFamily="49" charset="0"/>
              <a:buChar char="o"/>
            </a:pPr>
            <a:r>
              <a:rPr lang="es-ES" sz="1800" dirty="0" smtClean="0"/>
              <a:t>Detrás de la violencia subyace UNA CONTRADICCIÓN (diferencias entre objetivos, posiciones y perspectivas entre personas, grupo o naciones), la cual crea ACTITUDES  (desde odio hasta la depresión) que se manifiestan en CONDUCTAS  (violencia física o verbal) que conduce a la apatía y al descrédito total; así, </a:t>
            </a:r>
            <a:r>
              <a:rPr lang="es-ES" sz="1800" b="1" dirty="0" smtClean="0"/>
              <a:t>LA VIOLENCIA SE CONVIERTE EN UN CÍRCULO VICIOSO.</a:t>
            </a:r>
            <a:endParaRPr lang="es-MX" sz="1800" b="1" dirty="0" smtClean="0"/>
          </a:p>
          <a:p>
            <a:pPr eaLnBrk="1" hangingPunct="1">
              <a:buFont typeface="Arial" pitchFamily="34" charset="0"/>
              <a:buNone/>
            </a:pPr>
            <a:endParaRPr lang="es-MX" sz="1800" dirty="0" smtClean="0"/>
          </a:p>
          <a:p>
            <a:pPr eaLnBrk="1" hangingPunct="1">
              <a:buFont typeface="Arial" pitchFamily="34" charset="0"/>
              <a:buNone/>
            </a:pPr>
            <a:r>
              <a:rPr lang="es-ES" sz="1800" b="1" dirty="0" smtClean="0"/>
              <a:t>PERCEPCIONES ERRONEAS DE LA VIOLENCIA</a:t>
            </a:r>
          </a:p>
          <a:p>
            <a:pPr eaLnBrk="1" hangingPunct="1">
              <a:buFont typeface="Arial" pitchFamily="34" charset="0"/>
              <a:buNone/>
            </a:pPr>
            <a:endParaRPr lang="es-ES" sz="1800" b="1" dirty="0" smtClean="0"/>
          </a:p>
          <a:p>
            <a:pPr eaLnBrk="1" hangingPunct="1">
              <a:buFont typeface="Courier New" pitchFamily="49" charset="0"/>
              <a:buChar char="o"/>
            </a:pPr>
            <a:r>
              <a:rPr lang="es-ES" sz="1800" dirty="0" smtClean="0"/>
              <a:t>Con frecuencia se concibe a la violencia como un hecho dado, como si tan solo fuera un momento de ira, un golpe certero, una guerra, por parte de una persona, un grupo organizado o una nación entera; sin que analicemos el CONTEXTO en la que  se produce, sin ver las CONSECUENCIAS que deja y el sufrimiento que ocasiona, sin contabilizar los daños y los costos que implica, éstos y otros EFECTOS quedan ocultos e invisibles.</a:t>
            </a:r>
            <a:endParaRPr lang="es-MX" sz="1800" dirty="0" smtClean="0"/>
          </a:p>
          <a:p>
            <a:pPr algn="r" eaLnBrk="1" hangingPunct="1">
              <a:buFont typeface="Arial" pitchFamily="34" charset="0"/>
              <a:buNone/>
            </a:pPr>
            <a:endParaRPr lang="es-ES" sz="1800" i="1" dirty="0" smtClean="0"/>
          </a:p>
          <a:p>
            <a:pPr algn="r" eaLnBrk="1" hangingPunct="1">
              <a:buFont typeface="Arial" pitchFamily="34" charset="0"/>
              <a:buNone/>
            </a:pPr>
            <a:r>
              <a:rPr lang="es-ES" sz="1800" i="1" dirty="0" smtClean="0"/>
              <a:t>La violencia se ejerce en contra de las necesidades básicas de supervivencia, bienestar, libertad e identidad</a:t>
            </a:r>
            <a:endParaRPr lang="es-MX" sz="1800" dirty="0" smtClean="0"/>
          </a:p>
          <a:p>
            <a:pPr algn="r" eaLnBrk="1" hangingPunct="1">
              <a:buFont typeface="Arial" pitchFamily="34" charset="0"/>
              <a:buNone/>
            </a:pPr>
            <a:r>
              <a:rPr lang="es-ES" sz="1800" dirty="0" smtClean="0"/>
              <a:t>Johan </a:t>
            </a:r>
            <a:r>
              <a:rPr lang="es-ES" sz="1800" dirty="0" err="1" smtClean="0"/>
              <a:t>Galtung</a:t>
            </a:r>
            <a:r>
              <a:rPr lang="es-ES" sz="1800" dirty="0" smtClean="0"/>
              <a:t>, 2003</a:t>
            </a:r>
            <a:r>
              <a:rPr lang="es-ES" sz="1600" dirty="0" smtClean="0"/>
              <a:t>.</a:t>
            </a:r>
            <a:endParaRPr lang="es-MX"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p:cNvGraphicFramePr>
            <a:graphicFrameLocks noChangeAspect="1"/>
          </p:cNvGraphicFramePr>
          <p:nvPr/>
        </p:nvGraphicFramePr>
        <p:xfrm>
          <a:off x="500062" y="500063"/>
          <a:ext cx="8429655" cy="5851525"/>
        </p:xfrm>
        <a:graphic>
          <a:graphicData uri="http://schemas.openxmlformats.org/presentationml/2006/ole">
            <p:oleObj spid="_x0000_s17410" name="Fotografía de Photo Editor" r:id="rId3" imgW="9135750" imgH="6849431"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left)">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1571624" y="466725"/>
            <a:ext cx="5786457" cy="603408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571472" y="414338"/>
            <a:ext cx="7858180" cy="60293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TotalTime>
  <Words>3987</Words>
  <Application>Microsoft Office PowerPoint</Application>
  <PresentationFormat>Presentación en pantalla (4:3)</PresentationFormat>
  <Paragraphs>422</Paragraphs>
  <Slides>47</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47</vt:i4>
      </vt:variant>
    </vt:vector>
  </HeadingPairs>
  <TitlesOfParts>
    <vt:vector size="49" baseType="lpstr">
      <vt:lpstr>Tema de Office</vt:lpstr>
      <vt:lpstr>Fotografía de Photo Editor</vt:lpstr>
      <vt:lpstr>Diapositiva 1</vt:lpstr>
      <vt:lpstr> Introducción </vt:lpstr>
      <vt:lpstr>Propósito y ejes temáticos de la mesa</vt:lpstr>
      <vt:lpstr> Programa de trabajo </vt:lpstr>
      <vt:lpstr> PRIMER EJE: CONCEPTO DE VIOLENCIA Y SUS MANIFESTACIONES  EN LOS ÁMBITOS ESCOLAR Y FAMILIAR  </vt:lpstr>
      <vt:lpstr> CONCEPTO DE VIOLENCIA</vt:lpstr>
      <vt:lpstr>Diapositiva 7</vt:lpstr>
      <vt:lpstr>Diapositiva 8</vt:lpstr>
      <vt:lpstr>Diapositiva 9</vt:lpstr>
      <vt:lpstr>Diapositiva 10</vt:lpstr>
      <vt:lpstr>Diapositiva 11</vt:lpstr>
      <vt:lpstr>Diapositiva 12</vt:lpstr>
      <vt:lpstr>Diapositiva 13</vt:lpstr>
      <vt:lpstr>La violencia en el entorno escolar</vt:lpstr>
      <vt:lpstr>Diapositiva 15</vt:lpstr>
      <vt:lpstr>Diapositiva 16</vt:lpstr>
      <vt:lpstr>Diapositiva 17</vt:lpstr>
      <vt:lpstr>Diapositiva 18</vt:lpstr>
      <vt:lpstr>CÍRCULO VIRTUOSO DE LA PAZ </vt:lpstr>
      <vt:lpstr>SEGUNDO EJE: La educación para la paz y los derechos humanos</vt:lpstr>
      <vt:lpstr>Cultura de paz</vt:lpstr>
      <vt:lpstr>Diapositiva 22</vt:lpstr>
      <vt:lpstr>Diapositiva 23</vt:lpstr>
      <vt:lpstr>Diapositiva 24</vt:lpstr>
      <vt:lpstr>TERCER EJE: La resolución no violenta de conflictos  La negociación y la mediación</vt:lpstr>
      <vt:lpstr>Diapositiva 26</vt:lpstr>
      <vt:lpstr>Diapositiva 27</vt:lpstr>
      <vt:lpstr>Método para resolver conflictos</vt:lpstr>
      <vt:lpstr> Modelos de la negociación y la interdependencia positiva </vt:lpstr>
      <vt:lpstr>Actitudes ante el conflicto</vt:lpstr>
      <vt:lpstr>Diapositiva 31</vt:lpstr>
      <vt:lpstr>  El círculo vicioso de la violencia puede convertirse en el círculo virtuoso de la paz y la resolución de conflictos </vt:lpstr>
      <vt:lpstr>¿Por qué no es conveniente negociar con base en posiciones? </vt:lpstr>
      <vt:lpstr>Diapositiva 34</vt:lpstr>
      <vt:lpstr>Antes de negociar y mediar es necesario: </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Malu</dc:creator>
  <cp:lastModifiedBy>Malu</cp:lastModifiedBy>
  <cp:revision>38</cp:revision>
  <dcterms:created xsi:type="dcterms:W3CDTF">2013-10-05T02:57:41Z</dcterms:created>
  <dcterms:modified xsi:type="dcterms:W3CDTF">2013-10-07T13:57:24Z</dcterms:modified>
</cp:coreProperties>
</file>